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8" r:id="rId4"/>
    <p:sldId id="267" r:id="rId5"/>
    <p:sldId id="268" r:id="rId6"/>
    <p:sldId id="261" r:id="rId7"/>
    <p:sldId id="269" r:id="rId8"/>
    <p:sldId id="259" r:id="rId9"/>
    <p:sldId id="263" r:id="rId10"/>
    <p:sldId id="264" r:id="rId11"/>
    <p:sldId id="273" r:id="rId12"/>
    <p:sldId id="276" r:id="rId13"/>
    <p:sldId id="265" r:id="rId14"/>
    <p:sldId id="272" r:id="rId15"/>
    <p:sldId id="260" r:id="rId16"/>
    <p:sldId id="271" r:id="rId17"/>
    <p:sldId id="279" r:id="rId18"/>
    <p:sldId id="27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94660"/>
  </p:normalViewPr>
  <p:slideViewPr>
    <p:cSldViewPr>
      <p:cViewPr varScale="1">
        <p:scale>
          <a:sx n="65" d="100"/>
          <a:sy n="65" d="100"/>
        </p:scale>
        <p:origin x="146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38E4A2D0-E335-4255-A7B2-692D263A8AC4}" type="datetimeFigureOut">
              <a:rPr lang="en-US" smtClean="0"/>
              <a:t>7/31/2019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24598369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E4A2D0-E335-4255-A7B2-692D263A8AC4}" type="datetimeFigureOut">
              <a:rPr lang="en-US" smtClean="0"/>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176237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0080" y="320040"/>
            <a:ext cx="2743200" cy="320040"/>
          </a:xfrm>
        </p:spPr>
        <p:txBody>
          <a:bodyPr/>
          <a:lstStyle/>
          <a:p>
            <a:fld id="{38E4A2D0-E335-4255-A7B2-692D263A8AC4}" type="datetimeFigureOut">
              <a:rPr lang="en-US" smtClean="0"/>
              <a:t>7/31/2019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378347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E4A2D0-E335-4255-A7B2-692D263A8AC4}" type="datetimeFigureOut">
              <a:rPr lang="en-US" smtClean="0"/>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44506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0080" y="320040"/>
            <a:ext cx="2743200" cy="320040"/>
          </a:xfrm>
        </p:spPr>
        <p:txBody>
          <a:bodyPr/>
          <a:lstStyle/>
          <a:p>
            <a:fld id="{38E4A2D0-E335-4255-A7B2-692D263A8AC4}" type="datetimeFigureOut">
              <a:rPr lang="en-US" smtClean="0"/>
              <a:t>7/31/2019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243633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40080" y="320040"/>
            <a:ext cx="2743200" cy="320040"/>
          </a:xfrm>
        </p:spPr>
        <p:txBody>
          <a:bodyPr/>
          <a:lstStyle/>
          <a:p>
            <a:fld id="{38E4A2D0-E335-4255-A7B2-692D263A8AC4}" type="datetimeFigureOut">
              <a:rPr lang="en-US" smtClean="0"/>
              <a:t>7/31/2019</a:t>
            </a:fld>
            <a:endParaRPr lang="en-US" dirty="0"/>
          </a:p>
        </p:txBody>
      </p:sp>
      <p:sp>
        <p:nvSpPr>
          <p:cNvPr id="6" name="Footer Placeholder 5"/>
          <p:cNvSpPr>
            <a:spLocks noGrp="1"/>
          </p:cNvSpPr>
          <p:nvPr>
            <p:ph type="ftr" sz="quarter" idx="11"/>
          </p:nvPr>
        </p:nvSpPr>
        <p:spPr>
          <a:xfrm>
            <a:off x="640080" y="6227064"/>
            <a:ext cx="7854696" cy="320040"/>
          </a:xfrm>
        </p:spPr>
        <p:txBody>
          <a:bodyPr/>
          <a:lstStyle/>
          <a:p>
            <a:endParaRPr lang="en-US" dirty="0"/>
          </a:p>
        </p:txBody>
      </p:sp>
      <p:sp>
        <p:nvSpPr>
          <p:cNvPr id="7" name="Slide Number Placeholder 6"/>
          <p:cNvSpPr>
            <a:spLocks noGrp="1"/>
          </p:cNvSpPr>
          <p:nvPr>
            <p:ph type="sldNum" sz="quarter" idx="12"/>
          </p:nvPr>
        </p:nvSpPr>
        <p:spPr>
          <a:xfrm>
            <a:off x="7808976" y="320040"/>
            <a:ext cx="685800" cy="320040"/>
          </a:xfrm>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3474397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06636" y="1487999"/>
            <a:ext cx="3804674" cy="1775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95010" y="4270332"/>
            <a:ext cx="3819675" cy="17854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40080" y="320040"/>
            <a:ext cx="2743200" cy="320040"/>
          </a:xfrm>
        </p:spPr>
        <p:txBody>
          <a:bodyPr/>
          <a:lstStyle/>
          <a:p>
            <a:fld id="{38E4A2D0-E335-4255-A7B2-692D263A8AC4}" type="datetimeFigureOut">
              <a:rPr lang="en-US" smtClean="0"/>
              <a:t>7/31/2019</a:t>
            </a:fld>
            <a:endParaRPr lang="en-US" dirty="0"/>
          </a:p>
        </p:txBody>
      </p:sp>
      <p:sp>
        <p:nvSpPr>
          <p:cNvPr id="8" name="Footer Placeholder 7"/>
          <p:cNvSpPr>
            <a:spLocks noGrp="1"/>
          </p:cNvSpPr>
          <p:nvPr>
            <p:ph type="ftr" sz="quarter" idx="11"/>
          </p:nvPr>
        </p:nvSpPr>
        <p:spPr>
          <a:xfrm>
            <a:off x="640080" y="6227064"/>
            <a:ext cx="7854696" cy="320040"/>
          </a:xfrm>
        </p:spPr>
        <p:txBody>
          <a:bodyPr/>
          <a:lstStyle/>
          <a:p>
            <a:endParaRPr lang="en-US" dirty="0"/>
          </a:p>
        </p:txBody>
      </p:sp>
      <p:sp>
        <p:nvSpPr>
          <p:cNvPr id="9" name="Slide Number Placeholder 8"/>
          <p:cNvSpPr>
            <a:spLocks noGrp="1"/>
          </p:cNvSpPr>
          <p:nvPr>
            <p:ph type="sldNum" sz="quarter" idx="12"/>
          </p:nvPr>
        </p:nvSpPr>
        <p:spPr>
          <a:xfrm>
            <a:off x="7808976" y="320040"/>
            <a:ext cx="685800" cy="320040"/>
          </a:xfrm>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289498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E4A2D0-E335-4255-A7B2-692D263A8AC4}" type="datetimeFigureOut">
              <a:rPr lang="en-US" smtClean="0"/>
              <a:t>7/31/2019</a:t>
            </a:fld>
            <a:endParaRPr lang="en-US" dirty="0"/>
          </a:p>
        </p:txBody>
      </p:sp>
      <p:sp>
        <p:nvSpPr>
          <p:cNvPr id="4" name="Footer Placeholder 3"/>
          <p:cNvSpPr>
            <a:spLocks noGrp="1"/>
          </p:cNvSpPr>
          <p:nvPr>
            <p:ph type="ftr" sz="quarter" idx="11"/>
          </p:nvPr>
        </p:nvSpPr>
        <p:spPr>
          <a:xfrm>
            <a:off x="640080" y="6227064"/>
            <a:ext cx="7854696" cy="320040"/>
          </a:xfrm>
        </p:spPr>
        <p:txBody>
          <a:bodyPr/>
          <a:lstStyle/>
          <a:p>
            <a:endParaRPr lang="en-US" dirty="0"/>
          </a:p>
        </p:txBody>
      </p:sp>
      <p:sp>
        <p:nvSpPr>
          <p:cNvPr id="5" name="Slide Number Placeholder 4"/>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291346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38E4A2D0-E335-4255-A7B2-692D263A8AC4}" type="datetimeFigureOut">
              <a:rPr lang="en-US" smtClean="0"/>
              <a:t>7/31/2019</a:t>
            </a:fld>
            <a:endParaRPr lang="en-US" dirty="0"/>
          </a:p>
        </p:txBody>
      </p:sp>
      <p:sp>
        <p:nvSpPr>
          <p:cNvPr id="3" name="Footer Placeholder 2"/>
          <p:cNvSpPr>
            <a:spLocks noGrp="1"/>
          </p:cNvSpPr>
          <p:nvPr>
            <p:ph type="ftr" sz="quarter" idx="11"/>
          </p:nvPr>
        </p:nvSpPr>
        <p:spPr>
          <a:xfrm>
            <a:off x="640080" y="6227064"/>
            <a:ext cx="7854696" cy="320040"/>
          </a:xfrm>
        </p:spPr>
        <p:txBody>
          <a:bodyPr/>
          <a:lstStyle/>
          <a:p>
            <a:endParaRPr lang="en-US" dirty="0"/>
          </a:p>
        </p:txBody>
      </p:sp>
      <p:sp>
        <p:nvSpPr>
          <p:cNvPr id="4" name="Slide Number Placeholder 3"/>
          <p:cNvSpPr>
            <a:spLocks noGrp="1"/>
          </p:cNvSpPr>
          <p:nvPr>
            <p:ph type="sldNum" sz="quarter" idx="12"/>
          </p:nvPr>
        </p:nvSpPr>
        <p:spPr>
          <a:xfrm>
            <a:off x="7808976" y="320040"/>
            <a:ext cx="685800" cy="320040"/>
          </a:xfrm>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4008659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8E4A2D0-E335-4255-A7B2-692D263A8AC4}" type="datetimeFigureOut">
              <a:rPr lang="en-US" smtClean="0"/>
              <a:t>7/31/2019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4098569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40080" y="320040"/>
            <a:ext cx="2743200" cy="320040"/>
          </a:xfrm>
        </p:spPr>
        <p:txBody>
          <a:bodyPr/>
          <a:lstStyle/>
          <a:p>
            <a:fld id="{38E4A2D0-E335-4255-A7B2-692D263A8AC4}" type="datetimeFigureOut">
              <a:rPr lang="en-US" smtClean="0"/>
              <a:t>7/31/2019</a:t>
            </a:fld>
            <a:endParaRPr lang="en-US" dirty="0"/>
          </a:p>
        </p:txBody>
      </p:sp>
      <p:sp>
        <p:nvSpPr>
          <p:cNvPr id="6" name="Footer Placeholder 5"/>
          <p:cNvSpPr>
            <a:spLocks noGrp="1"/>
          </p:cNvSpPr>
          <p:nvPr>
            <p:ph type="ftr" sz="quarter" idx="11"/>
          </p:nvPr>
        </p:nvSpPr>
        <p:spPr>
          <a:xfrm>
            <a:off x="640080" y="6227064"/>
            <a:ext cx="4358641" cy="320040"/>
          </a:xfrm>
        </p:spPr>
        <p:txBody>
          <a:bodyPr/>
          <a:lstStyle/>
          <a:p>
            <a:endParaRPr lang="en-US" dirty="0"/>
          </a:p>
        </p:txBody>
      </p:sp>
      <p:sp>
        <p:nvSpPr>
          <p:cNvPr id="7" name="Slide Number Placeholder 6"/>
          <p:cNvSpPr>
            <a:spLocks noGrp="1"/>
          </p:cNvSpPr>
          <p:nvPr>
            <p:ph type="sldNum" sz="quarter" idx="12"/>
          </p:nvPr>
        </p:nvSpPr>
        <p:spPr>
          <a:xfrm>
            <a:off x="4315463" y="320040"/>
            <a:ext cx="685800" cy="320040"/>
          </a:xfrm>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18332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8E4A2D0-E335-4255-A7B2-692D263A8AC4}" type="datetimeFigureOut">
              <a:rPr lang="en-US" smtClean="0"/>
              <a:t>7/31/2019</a:t>
            </a:fld>
            <a:endParaRPr lang="en-US" dirty="0"/>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F8EEA421-5676-435E-94A6-4B37E1D514AB}" type="slidenum">
              <a:rPr lang="en-US" smtClean="0"/>
              <a:t>‹#›</a:t>
            </a:fld>
            <a:endParaRPr lang="en-US" dirty="0"/>
          </a:p>
        </p:txBody>
      </p:sp>
    </p:spTree>
    <p:extLst>
      <p:ext uri="{BB962C8B-B14F-4D97-AF65-F5344CB8AC3E}">
        <p14:creationId xmlns:p14="http://schemas.microsoft.com/office/powerpoint/2010/main" val="1633370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9091" y="2055278"/>
            <a:ext cx="6428445" cy="1221322"/>
          </a:xfrm>
        </p:spPr>
        <p:txBody>
          <a:bodyPr>
            <a:normAutofit fontScale="90000"/>
          </a:bodyPr>
          <a:lstStyle/>
          <a:p>
            <a:r>
              <a:rPr lang="en-US" dirty="0"/>
              <a:t>Where Is Your Treasure?</a:t>
            </a:r>
            <a:br>
              <a:rPr lang="en-US" dirty="0"/>
            </a:br>
            <a:r>
              <a:rPr lang="en-US" dirty="0"/>
              <a:t>Pt 2</a:t>
            </a:r>
          </a:p>
        </p:txBody>
      </p:sp>
      <p:sp>
        <p:nvSpPr>
          <p:cNvPr id="3" name="Subtitle 2"/>
          <p:cNvSpPr>
            <a:spLocks noGrp="1"/>
          </p:cNvSpPr>
          <p:nvPr>
            <p:ph type="subTitle" idx="1"/>
          </p:nvPr>
        </p:nvSpPr>
        <p:spPr>
          <a:xfrm>
            <a:off x="1359091" y="3429000"/>
            <a:ext cx="6428445" cy="1846612"/>
          </a:xfrm>
        </p:spPr>
        <p:txBody>
          <a:bodyPr>
            <a:normAutofit/>
          </a:bodyPr>
          <a:lstStyle/>
          <a:p>
            <a:r>
              <a:rPr lang="en-US" sz="3200" dirty="0">
                <a:effectLst/>
              </a:rPr>
              <a:t>“</a:t>
            </a:r>
            <a:r>
              <a:rPr lang="en-US" sz="3200" b="1" dirty="0">
                <a:effectLst/>
              </a:rPr>
              <a:t>For where your treasure is, there your heart will be also.</a:t>
            </a:r>
            <a:r>
              <a:rPr lang="en-US" sz="3200" dirty="0">
                <a:effectLst/>
              </a:rPr>
              <a:t>”  Matt. 6:21</a:t>
            </a:r>
            <a:endParaRPr lang="en-US" sz="3200" dirty="0"/>
          </a:p>
        </p:txBody>
      </p:sp>
    </p:spTree>
    <p:extLst>
      <p:ext uri="{BB962C8B-B14F-4D97-AF65-F5344CB8AC3E}">
        <p14:creationId xmlns:p14="http://schemas.microsoft.com/office/powerpoint/2010/main" val="3353894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3962400" y="803186"/>
            <a:ext cx="4953000" cy="5248622"/>
          </a:xfrm>
        </p:spPr>
        <p:txBody>
          <a:bodyPr/>
          <a:lstStyle/>
          <a:p>
            <a:r>
              <a:rPr lang="en-US" sz="2400" dirty="0">
                <a:effectLst/>
              </a:rPr>
              <a:t>The words pictured here is graphic. The heart is a well from which all the issues of life gush forth.”</a:t>
            </a:r>
          </a:p>
          <a:p>
            <a:r>
              <a:rPr lang="en-US" sz="2400" dirty="0">
                <a:effectLst/>
              </a:rPr>
              <a:t>Therefore, we must guard our hearts and watch over them so that our heart follows hard after the things of God and is not distracted by the things of this world.</a:t>
            </a:r>
          </a:p>
          <a:p>
            <a:endParaRPr lang="en-US" dirty="0"/>
          </a:p>
        </p:txBody>
      </p:sp>
    </p:spTree>
    <p:extLst>
      <p:ext uri="{BB962C8B-B14F-4D97-AF65-F5344CB8AC3E}">
        <p14:creationId xmlns:p14="http://schemas.microsoft.com/office/powerpoint/2010/main" val="1186510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3962400" y="803186"/>
            <a:ext cx="4953000" cy="5750014"/>
          </a:xfrm>
        </p:spPr>
        <p:txBody>
          <a:bodyPr>
            <a:normAutofit/>
          </a:bodyPr>
          <a:lstStyle/>
          <a:p>
            <a:r>
              <a:rPr lang="en-US" sz="2400" dirty="0">
                <a:effectLst/>
              </a:rPr>
              <a:t>Have you ever tried on someone else’s glasses and noticed how it affects your vision? </a:t>
            </a:r>
          </a:p>
          <a:p>
            <a:r>
              <a:rPr lang="en-US" sz="2400" dirty="0">
                <a:effectLst/>
              </a:rPr>
              <a:t>“How is your vision?” James Boice states: </a:t>
            </a:r>
          </a:p>
          <a:p>
            <a:r>
              <a:rPr lang="en-US" sz="2400" dirty="0">
                <a:effectLst/>
              </a:rPr>
              <a:t>Do you see spiritual things clearly? Or is your vision of God and his will for your life clouded by spiritual cataracts or near-sightedness brought on by an unhealthy preoccupation with things? </a:t>
            </a:r>
            <a:endParaRPr lang="en-US" sz="2400" dirty="0"/>
          </a:p>
        </p:txBody>
      </p:sp>
    </p:spTree>
    <p:extLst>
      <p:ext uri="{BB962C8B-B14F-4D97-AF65-F5344CB8AC3E}">
        <p14:creationId xmlns:p14="http://schemas.microsoft.com/office/powerpoint/2010/main" val="2575350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3962400" y="803186"/>
            <a:ext cx="4953000" cy="5248622"/>
          </a:xfrm>
        </p:spPr>
        <p:txBody>
          <a:bodyPr>
            <a:noAutofit/>
          </a:bodyPr>
          <a:lstStyle/>
          <a:p>
            <a:r>
              <a:rPr lang="en-US" sz="2400" dirty="0">
                <a:effectLst/>
              </a:rPr>
              <a:t>Command those that are rich in this present age not to be haughty, nor to trust in uncertain riches but in the living God, who gives us richly all things to enjoy. Let them do good, that they may be rich in good works, ready to give, willing to share, storing up for themselves a good foundation for the time to come, that they may lay hold on to eternal life (</a:t>
            </a:r>
            <a:r>
              <a:rPr lang="en-US" sz="2400" u="none" strike="noStrike" dirty="0">
                <a:effectLst/>
              </a:rPr>
              <a:t>1 Timothy 6:17-19</a:t>
            </a:r>
            <a:r>
              <a:rPr lang="en-US" sz="2400" dirty="0">
                <a:effectLst/>
              </a:rPr>
              <a:t>). </a:t>
            </a:r>
            <a:endParaRPr lang="en-US" sz="2400" dirty="0"/>
          </a:p>
        </p:txBody>
      </p:sp>
    </p:spTree>
    <p:extLst>
      <p:ext uri="{BB962C8B-B14F-4D97-AF65-F5344CB8AC3E}">
        <p14:creationId xmlns:p14="http://schemas.microsoft.com/office/powerpoint/2010/main" val="1726169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4038600" y="304800"/>
            <a:ext cx="4468497" cy="5747008"/>
          </a:xfrm>
        </p:spPr>
        <p:txBody>
          <a:bodyPr>
            <a:normAutofit/>
          </a:bodyPr>
          <a:lstStyle/>
          <a:p>
            <a:r>
              <a:rPr lang="en-US" sz="2400" dirty="0"/>
              <a:t>W</a:t>
            </a:r>
            <a:r>
              <a:rPr lang="en-US" sz="2400" dirty="0">
                <a:effectLst/>
              </a:rPr>
              <a:t>e don’t want to  seek to find security and satisfaction in temporary things instead of what we already have in our relationship with God the Father through Jesus Christ. </a:t>
            </a:r>
          </a:p>
          <a:p>
            <a:r>
              <a:rPr lang="en-US" sz="2400" dirty="0"/>
              <a:t>Things come up to tempt us and to </a:t>
            </a:r>
            <a:r>
              <a:rPr lang="en-US" sz="2400" dirty="0">
                <a:effectLst/>
              </a:rPr>
              <a:t>distract us from what truly matters – our relationship with God the Father. </a:t>
            </a:r>
            <a:endParaRPr lang="en-US" sz="2400" dirty="0"/>
          </a:p>
        </p:txBody>
      </p:sp>
    </p:spTree>
    <p:extLst>
      <p:ext uri="{BB962C8B-B14F-4D97-AF65-F5344CB8AC3E}">
        <p14:creationId xmlns:p14="http://schemas.microsoft.com/office/powerpoint/2010/main" val="3487652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554" y="2349924"/>
            <a:ext cx="3236846" cy="2464952"/>
          </a:xfrm>
        </p:spPr>
        <p:txBody>
          <a:bodyPr/>
          <a:lstStyle/>
          <a:p>
            <a:r>
              <a:rPr lang="en-US" dirty="0"/>
              <a:t>Where Is Your Treasure?</a:t>
            </a:r>
          </a:p>
        </p:txBody>
      </p:sp>
      <p:sp>
        <p:nvSpPr>
          <p:cNvPr id="3" name="Content Placeholder 2"/>
          <p:cNvSpPr>
            <a:spLocks noGrp="1"/>
          </p:cNvSpPr>
          <p:nvPr>
            <p:ph idx="1"/>
          </p:nvPr>
        </p:nvSpPr>
        <p:spPr>
          <a:xfrm>
            <a:off x="3962400" y="152400"/>
            <a:ext cx="5029200" cy="6553200"/>
          </a:xfrm>
        </p:spPr>
        <p:txBody>
          <a:bodyPr>
            <a:noAutofit/>
          </a:bodyPr>
          <a:lstStyle/>
          <a:p>
            <a:r>
              <a:rPr lang="en-US" sz="2000" dirty="0">
                <a:effectLst/>
              </a:rPr>
              <a:t>The Parable of the Rich Fool (</a:t>
            </a:r>
            <a:r>
              <a:rPr lang="en-US" sz="2000" u="none" strike="noStrike" dirty="0">
                <a:effectLst/>
              </a:rPr>
              <a:t>Luke 12:13-21</a:t>
            </a:r>
            <a:r>
              <a:rPr lang="en-US" sz="2000" dirty="0">
                <a:effectLst/>
              </a:rPr>
              <a:t>). In this parable, Jesus states in verse 15 that “</a:t>
            </a:r>
            <a:r>
              <a:rPr lang="en-US" sz="2000" b="1" dirty="0">
                <a:effectLst/>
              </a:rPr>
              <a:t>one’s life does not consist in the abundance of things he possesses.</a:t>
            </a:r>
            <a:r>
              <a:rPr lang="en-US" sz="2000" dirty="0">
                <a:effectLst/>
              </a:rPr>
              <a:t>” The parable of the rich fool suggests this very thing. This parable tells of a rich man who has yielded a great crop. He decides to tear down his old barns and build newer, bigger barns. Then after he is done, thinking that he has enough stored up and he can sit back, relax, and take it easy. What happens? God calls him a fool and says that his life is required of him that day. Jesus completes this parable by saying, “</a:t>
            </a:r>
            <a:r>
              <a:rPr lang="en-US" sz="2000" b="1" dirty="0">
                <a:effectLst/>
              </a:rPr>
              <a:t>So is he who lays up treasure for himself, and is not rich toward God.</a:t>
            </a:r>
            <a:r>
              <a:rPr lang="en-US" sz="2000" dirty="0">
                <a:effectLst/>
              </a:rPr>
              <a:t>” </a:t>
            </a:r>
            <a:endParaRPr lang="en-US" sz="2000" dirty="0"/>
          </a:p>
        </p:txBody>
      </p:sp>
    </p:spTree>
    <p:extLst>
      <p:ext uri="{BB962C8B-B14F-4D97-AF65-F5344CB8AC3E}">
        <p14:creationId xmlns:p14="http://schemas.microsoft.com/office/powerpoint/2010/main" val="1733370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4038600" y="803186"/>
            <a:ext cx="4876800" cy="5673814"/>
          </a:xfrm>
        </p:spPr>
        <p:txBody>
          <a:bodyPr>
            <a:noAutofit/>
          </a:bodyPr>
          <a:lstStyle/>
          <a:p>
            <a:r>
              <a:rPr lang="en-US" sz="2800" dirty="0">
                <a:effectLst/>
              </a:rPr>
              <a:t>Don’t put material things before your relationship with God.</a:t>
            </a:r>
          </a:p>
          <a:p>
            <a:r>
              <a:rPr lang="en-US" sz="2800" dirty="0"/>
              <a:t>Don’t commit idolatry by making things your god.</a:t>
            </a:r>
          </a:p>
          <a:p>
            <a:r>
              <a:rPr lang="en-US" sz="2800" dirty="0">
                <a:effectLst/>
              </a:rPr>
              <a:t>How do we lay up treasures in heaven?” The answer is by living the way God has asked us to live and following after Him in all that we do. </a:t>
            </a:r>
            <a:endParaRPr lang="en-US" sz="2800" dirty="0"/>
          </a:p>
        </p:txBody>
      </p:sp>
    </p:spTree>
    <p:extLst>
      <p:ext uri="{BB962C8B-B14F-4D97-AF65-F5344CB8AC3E}">
        <p14:creationId xmlns:p14="http://schemas.microsoft.com/office/powerpoint/2010/main" val="4007573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3962400" y="381000"/>
            <a:ext cx="5105400" cy="6172200"/>
          </a:xfrm>
        </p:spPr>
        <p:txBody>
          <a:bodyPr>
            <a:normAutofit lnSpcReduction="10000"/>
          </a:bodyPr>
          <a:lstStyle/>
          <a:p>
            <a:r>
              <a:rPr lang="en-US" sz="2000" dirty="0"/>
              <a:t>Don’t worry about what you don’t have. Thank God for what you do have.</a:t>
            </a:r>
          </a:p>
          <a:p>
            <a:r>
              <a:rPr lang="en-US" sz="2000" dirty="0"/>
              <a:t>1.Make a joyful noise unto the </a:t>
            </a:r>
            <a:r>
              <a:rPr lang="en-US" sz="2000" cap="small" dirty="0"/>
              <a:t>Lord</a:t>
            </a:r>
            <a:r>
              <a:rPr lang="en-US" sz="2000" dirty="0"/>
              <a:t>, all ye lands.</a:t>
            </a:r>
          </a:p>
          <a:p>
            <a:r>
              <a:rPr lang="en-US" sz="2000" baseline="30000" dirty="0"/>
              <a:t>2 </a:t>
            </a:r>
            <a:r>
              <a:rPr lang="en-US" sz="2000" dirty="0"/>
              <a:t>Serve the </a:t>
            </a:r>
            <a:r>
              <a:rPr lang="en-US" sz="2000" cap="small" dirty="0"/>
              <a:t>Lord</a:t>
            </a:r>
            <a:r>
              <a:rPr lang="en-US" sz="2000" dirty="0"/>
              <a:t> with gladness: come before his presence with singing.</a:t>
            </a:r>
          </a:p>
          <a:p>
            <a:r>
              <a:rPr lang="en-US" sz="2000" baseline="30000" dirty="0"/>
              <a:t>3 </a:t>
            </a:r>
            <a:r>
              <a:rPr lang="en-US" sz="2000" dirty="0"/>
              <a:t>Know ye that the </a:t>
            </a:r>
            <a:r>
              <a:rPr lang="en-US" sz="2000" cap="small" dirty="0"/>
              <a:t>Lord</a:t>
            </a:r>
            <a:r>
              <a:rPr lang="en-US" sz="2000" dirty="0"/>
              <a:t> he is God: it is he that hath made us, and not we ourselves; we are his people, and the sheep of his pasture.</a:t>
            </a:r>
          </a:p>
          <a:p>
            <a:r>
              <a:rPr lang="en-US" sz="2000" baseline="30000" dirty="0"/>
              <a:t>4 </a:t>
            </a:r>
            <a:r>
              <a:rPr lang="en-US" sz="2000" dirty="0"/>
              <a:t>Enter into his gates with thanksgiving, and into his courts with praise: be thankful unto him, and bless his name.</a:t>
            </a:r>
          </a:p>
          <a:p>
            <a:r>
              <a:rPr lang="en-US" sz="2000" baseline="30000" dirty="0"/>
              <a:t>5 </a:t>
            </a:r>
            <a:r>
              <a:rPr lang="en-US" sz="2000" dirty="0"/>
              <a:t>For the </a:t>
            </a:r>
            <a:r>
              <a:rPr lang="en-US" sz="2000" cap="small" dirty="0"/>
              <a:t>Lord</a:t>
            </a:r>
            <a:r>
              <a:rPr lang="en-US" sz="2000" dirty="0"/>
              <a:t> is good; his mercy is everlasting; and his truth endureth to all generations. Ps. 100: 1-5</a:t>
            </a:r>
          </a:p>
          <a:p>
            <a:endParaRPr lang="en-US" dirty="0"/>
          </a:p>
        </p:txBody>
      </p:sp>
    </p:spTree>
    <p:extLst>
      <p:ext uri="{BB962C8B-B14F-4D97-AF65-F5344CB8AC3E}">
        <p14:creationId xmlns:p14="http://schemas.microsoft.com/office/powerpoint/2010/main" val="4273509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12BEC-F9E6-4F56-99EC-F05D8C57BB3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22DDF11-CD3F-4EE7-8545-4082530C484C}"/>
              </a:ext>
            </a:extLst>
          </p:cNvPr>
          <p:cNvSpPr>
            <a:spLocks noGrp="1"/>
          </p:cNvSpPr>
          <p:nvPr>
            <p:ph idx="1"/>
          </p:nvPr>
        </p:nvSpPr>
        <p:spPr/>
        <p:txBody>
          <a:bodyPr>
            <a:normAutofit/>
          </a:bodyPr>
          <a:lstStyle/>
          <a:p>
            <a:r>
              <a:rPr lang="en-US" sz="2800" dirty="0"/>
              <a:t>Next Bible Study-TBA</a:t>
            </a:r>
          </a:p>
        </p:txBody>
      </p:sp>
    </p:spTree>
    <p:extLst>
      <p:ext uri="{BB962C8B-B14F-4D97-AF65-F5344CB8AC3E}">
        <p14:creationId xmlns:p14="http://schemas.microsoft.com/office/powerpoint/2010/main" val="1741080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lstStyle/>
          <a:p>
            <a:pPr marL="0" indent="0">
              <a:buNone/>
            </a:pPr>
            <a:r>
              <a:rPr lang="en-US" dirty="0"/>
              <a:t>Reference</a:t>
            </a:r>
          </a:p>
          <a:p>
            <a:r>
              <a:rPr lang="en-US" sz="2000" dirty="0">
                <a:effectLst/>
              </a:rPr>
              <a:t>Where Is </a:t>
            </a:r>
            <a:r>
              <a:rPr lang="en-US" sz="2000" dirty="0"/>
              <a:t>Your Treasure ( Matt. 6: 19-24)?” </a:t>
            </a:r>
            <a:r>
              <a:rPr lang="en-US" sz="2000" dirty="0">
                <a:effectLst/>
              </a:rPr>
              <a:t>Copyright 2003 by Community Bible Chapel, 418 E. Main Street, Richardson, TX 75081. This is the edited manuscript of Lesson 29 in the </a:t>
            </a:r>
            <a:r>
              <a:rPr lang="en-US" sz="2000" i="1" dirty="0">
                <a:effectLst/>
              </a:rPr>
              <a:t>Studies in the Gospel of Matthew </a:t>
            </a:r>
            <a:r>
              <a:rPr lang="en-US" sz="2000" dirty="0">
                <a:effectLst/>
              </a:rPr>
              <a:t>series prepared by Lenny Correll on September 7, 2003. “</a:t>
            </a:r>
            <a:endParaRPr lang="en-US" sz="2000" dirty="0"/>
          </a:p>
        </p:txBody>
      </p:sp>
    </p:spTree>
    <p:extLst>
      <p:ext uri="{BB962C8B-B14F-4D97-AF65-F5344CB8AC3E}">
        <p14:creationId xmlns:p14="http://schemas.microsoft.com/office/powerpoint/2010/main" val="167938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Where Is Your Treasure?</a:t>
            </a:r>
            <a:endParaRPr lang="en-US" dirty="0"/>
          </a:p>
        </p:txBody>
      </p:sp>
      <p:sp>
        <p:nvSpPr>
          <p:cNvPr id="3" name="Content Placeholder 2"/>
          <p:cNvSpPr>
            <a:spLocks noGrp="1"/>
          </p:cNvSpPr>
          <p:nvPr>
            <p:ph idx="1"/>
          </p:nvPr>
        </p:nvSpPr>
        <p:spPr>
          <a:xfrm>
            <a:off x="4114800" y="803186"/>
            <a:ext cx="4724399" cy="5521414"/>
          </a:xfrm>
        </p:spPr>
        <p:txBody>
          <a:bodyPr>
            <a:noAutofit/>
          </a:bodyPr>
          <a:lstStyle/>
          <a:p>
            <a:r>
              <a:rPr lang="en-US" sz="3200" dirty="0"/>
              <a:t>There is nothing wrong with having material things. </a:t>
            </a:r>
          </a:p>
          <a:p>
            <a:r>
              <a:rPr lang="en-US" sz="3200" dirty="0"/>
              <a:t>Just remember who is your source.</a:t>
            </a:r>
          </a:p>
          <a:p>
            <a:r>
              <a:rPr lang="en-US" sz="3200" dirty="0"/>
              <a:t>Put God first-Seek Him first and all other things will be added to YOU!</a:t>
            </a:r>
          </a:p>
        </p:txBody>
      </p:sp>
    </p:spTree>
    <p:extLst>
      <p:ext uri="{BB962C8B-B14F-4D97-AF65-F5344CB8AC3E}">
        <p14:creationId xmlns:p14="http://schemas.microsoft.com/office/powerpoint/2010/main" val="391150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52BE-752E-4808-A30C-9DAF79453ADE}"/>
              </a:ext>
            </a:extLst>
          </p:cNvPr>
          <p:cNvSpPr>
            <a:spLocks noGrp="1"/>
          </p:cNvSpPr>
          <p:nvPr>
            <p:ph type="title"/>
          </p:nvPr>
        </p:nvSpPr>
        <p:spPr/>
        <p:txBody>
          <a:bodyPr/>
          <a:lstStyle/>
          <a:p>
            <a:r>
              <a:rPr lang="en-US" dirty="0"/>
              <a:t>Where Is Your Treasure?</a:t>
            </a:r>
          </a:p>
        </p:txBody>
      </p:sp>
      <p:sp>
        <p:nvSpPr>
          <p:cNvPr id="3" name="Content Placeholder 2">
            <a:extLst>
              <a:ext uri="{FF2B5EF4-FFF2-40B4-BE49-F238E27FC236}">
                <a16:creationId xmlns:a16="http://schemas.microsoft.com/office/drawing/2014/main" id="{A71D3AF7-0580-475C-8819-AD29792C774C}"/>
              </a:ext>
            </a:extLst>
          </p:cNvPr>
          <p:cNvSpPr>
            <a:spLocks noGrp="1"/>
          </p:cNvSpPr>
          <p:nvPr>
            <p:ph idx="1"/>
          </p:nvPr>
        </p:nvSpPr>
        <p:spPr/>
        <p:txBody>
          <a:bodyPr>
            <a:normAutofit/>
          </a:bodyPr>
          <a:lstStyle/>
          <a:p>
            <a:r>
              <a:rPr lang="en-US" sz="4000" dirty="0"/>
              <a:t>What makes you feel  important  or loved? </a:t>
            </a:r>
          </a:p>
        </p:txBody>
      </p:sp>
    </p:spTree>
    <p:extLst>
      <p:ext uri="{BB962C8B-B14F-4D97-AF65-F5344CB8AC3E}">
        <p14:creationId xmlns:p14="http://schemas.microsoft.com/office/powerpoint/2010/main" val="95696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3962400" y="803186"/>
            <a:ext cx="5029200" cy="5445214"/>
          </a:xfrm>
        </p:spPr>
        <p:txBody>
          <a:bodyPr>
            <a:noAutofit/>
          </a:bodyPr>
          <a:lstStyle/>
          <a:p>
            <a:pPr marL="0" indent="0">
              <a:buNone/>
            </a:pPr>
            <a:r>
              <a:rPr lang="en-US" sz="2400" dirty="0"/>
              <a:t>What You May Feel is Important:</a:t>
            </a:r>
          </a:p>
          <a:p>
            <a:r>
              <a:rPr lang="en-US" sz="2400" dirty="0"/>
              <a:t>M</a:t>
            </a:r>
            <a:r>
              <a:rPr lang="en-US" sz="2400" dirty="0">
                <a:effectLst/>
              </a:rPr>
              <a:t>aybe it is looking spiritual on the outside so that people think you have it together. </a:t>
            </a:r>
          </a:p>
          <a:p>
            <a:r>
              <a:rPr lang="en-US" sz="2400" dirty="0">
                <a:effectLst/>
              </a:rPr>
              <a:t>Maybe it is popularity and acceptance through nice clothes, </a:t>
            </a:r>
          </a:p>
          <a:p>
            <a:r>
              <a:rPr lang="en-US" sz="2400" dirty="0">
                <a:effectLst/>
              </a:rPr>
              <a:t>Maybe a home, or an X-box gaming console. </a:t>
            </a:r>
          </a:p>
          <a:p>
            <a:r>
              <a:rPr lang="en-US" sz="2400" dirty="0">
                <a:effectLst/>
              </a:rPr>
              <a:t>Maybe it is your family and how you have raised great kids. </a:t>
            </a:r>
            <a:endParaRPr lang="en-US" sz="2400" dirty="0"/>
          </a:p>
        </p:txBody>
      </p:sp>
    </p:spTree>
    <p:extLst>
      <p:ext uri="{BB962C8B-B14F-4D97-AF65-F5344CB8AC3E}">
        <p14:creationId xmlns:p14="http://schemas.microsoft.com/office/powerpoint/2010/main" val="427543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3962400" y="803186"/>
            <a:ext cx="4876800" cy="5521414"/>
          </a:xfrm>
        </p:spPr>
        <p:txBody>
          <a:bodyPr>
            <a:noAutofit/>
          </a:bodyPr>
          <a:lstStyle/>
          <a:p>
            <a:r>
              <a:rPr lang="en-US" sz="2400" dirty="0"/>
              <a:t>None of these desires may be wrong, but how do we prioritize them in our lives?</a:t>
            </a:r>
          </a:p>
          <a:p>
            <a:r>
              <a:rPr lang="en-US" sz="2400" dirty="0"/>
              <a:t>To get to the heart of the matter, how important are they to us.</a:t>
            </a:r>
          </a:p>
          <a:p>
            <a:r>
              <a:rPr lang="en-US" sz="2400" dirty="0"/>
              <a:t>W</a:t>
            </a:r>
            <a:r>
              <a:rPr lang="en-US" sz="2400" dirty="0">
                <a:effectLst/>
              </a:rPr>
              <a:t>e know the earthly treasures we store up cannot be taken with us. They are only temporary.</a:t>
            </a:r>
          </a:p>
          <a:p>
            <a:r>
              <a:rPr lang="en-US" sz="2400" dirty="0"/>
              <a:t>Set your affections on things above not beneath.</a:t>
            </a:r>
          </a:p>
        </p:txBody>
      </p:sp>
    </p:spTree>
    <p:extLst>
      <p:ext uri="{BB962C8B-B14F-4D97-AF65-F5344CB8AC3E}">
        <p14:creationId xmlns:p14="http://schemas.microsoft.com/office/powerpoint/2010/main" val="266348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4038600" y="803186"/>
            <a:ext cx="4800600" cy="5521414"/>
          </a:xfrm>
        </p:spPr>
        <p:txBody>
          <a:bodyPr>
            <a:noAutofit/>
          </a:bodyPr>
          <a:lstStyle/>
          <a:p>
            <a:r>
              <a:rPr lang="en-US" sz="2400" dirty="0"/>
              <a:t>Are our</a:t>
            </a:r>
            <a:r>
              <a:rPr lang="en-US" sz="2400" dirty="0">
                <a:effectLst/>
              </a:rPr>
              <a:t> hearts were set upon the things of this earth, and are we willing to disobey God for the sake of temporal riches that do not last. </a:t>
            </a:r>
          </a:p>
          <a:p>
            <a:r>
              <a:rPr lang="en-US" sz="2400" dirty="0"/>
              <a:t>Are we more concerned with t</a:t>
            </a:r>
            <a:r>
              <a:rPr lang="en-US" sz="2400" dirty="0">
                <a:effectLst/>
              </a:rPr>
              <a:t>he things we gather here on earth that are temporal; and not considering things that last for eternity? </a:t>
            </a:r>
          </a:p>
          <a:p>
            <a:r>
              <a:rPr lang="en-US" sz="2400" dirty="0">
                <a:effectLst/>
              </a:rPr>
              <a:t>Where is your treasure? </a:t>
            </a:r>
            <a:endParaRPr lang="en-US" sz="2400" dirty="0"/>
          </a:p>
        </p:txBody>
      </p:sp>
    </p:spTree>
    <p:extLst>
      <p:ext uri="{BB962C8B-B14F-4D97-AF65-F5344CB8AC3E}">
        <p14:creationId xmlns:p14="http://schemas.microsoft.com/office/powerpoint/2010/main" val="2370121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4038600" y="803186"/>
            <a:ext cx="4876800" cy="5248622"/>
          </a:xfrm>
        </p:spPr>
        <p:txBody>
          <a:bodyPr>
            <a:noAutofit/>
          </a:bodyPr>
          <a:lstStyle/>
          <a:p>
            <a:r>
              <a:rPr lang="en-US" sz="2000" b="1" dirty="0">
                <a:effectLst/>
              </a:rPr>
              <a:t>but lay up for yourselves treasures in heaven, where neither moth (riches can be eaten) nor rust (grow old/wear away) destroys and where thieves ( take away from others) do not break in and steal</a:t>
            </a:r>
            <a:r>
              <a:rPr lang="en-US" sz="2000" dirty="0">
                <a:effectLst/>
              </a:rPr>
              <a:t>.” Matt. 6:20</a:t>
            </a:r>
            <a:endParaRPr lang="en-US" sz="2000" dirty="0"/>
          </a:p>
          <a:p>
            <a:r>
              <a:rPr lang="en-US" sz="2000" dirty="0">
                <a:effectLst/>
              </a:rPr>
              <a:t>Nothing wrong with having the material things, God wants  us to know all our needs will be supplied.</a:t>
            </a:r>
          </a:p>
          <a:p>
            <a:r>
              <a:rPr lang="en-US" sz="2000" dirty="0">
                <a:effectLst/>
              </a:rPr>
              <a:t>Here Jesus is talking about also laying up eternal treasures that do not fade away.  </a:t>
            </a:r>
            <a:endParaRPr lang="en-US" sz="2000" dirty="0"/>
          </a:p>
        </p:txBody>
      </p:sp>
    </p:spTree>
    <p:extLst>
      <p:ext uri="{BB962C8B-B14F-4D97-AF65-F5344CB8AC3E}">
        <p14:creationId xmlns:p14="http://schemas.microsoft.com/office/powerpoint/2010/main" val="1954509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3962400" y="803186"/>
            <a:ext cx="4953000" cy="5521414"/>
          </a:xfrm>
        </p:spPr>
        <p:txBody>
          <a:bodyPr>
            <a:noAutofit/>
          </a:bodyPr>
          <a:lstStyle/>
          <a:p>
            <a:r>
              <a:rPr lang="en-US" sz="2400" dirty="0"/>
              <a:t>Ways We Can Be Rich-discuss how we can be rich in the things listed below-Please have  scripture references related to the topics below.</a:t>
            </a:r>
          </a:p>
          <a:p>
            <a:r>
              <a:rPr lang="en-US" sz="2400" dirty="0"/>
              <a:t>Group 1: GRACE</a:t>
            </a:r>
          </a:p>
          <a:p>
            <a:r>
              <a:rPr lang="en-US" sz="2400" dirty="0"/>
              <a:t>Group 2: MERCY</a:t>
            </a:r>
          </a:p>
          <a:p>
            <a:r>
              <a:rPr lang="en-US" sz="2400" dirty="0"/>
              <a:t>Group 3: FAVOR</a:t>
            </a:r>
          </a:p>
          <a:p>
            <a:r>
              <a:rPr lang="en-US" sz="2400" dirty="0"/>
              <a:t>Children/Youth Group 4: LOVE</a:t>
            </a:r>
          </a:p>
        </p:txBody>
      </p:sp>
    </p:spTree>
    <p:extLst>
      <p:ext uri="{BB962C8B-B14F-4D97-AF65-F5344CB8AC3E}">
        <p14:creationId xmlns:p14="http://schemas.microsoft.com/office/powerpoint/2010/main" val="3431867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4038600" y="803186"/>
            <a:ext cx="4953000" cy="5445214"/>
          </a:xfrm>
        </p:spPr>
        <p:txBody>
          <a:bodyPr>
            <a:noAutofit/>
          </a:bodyPr>
          <a:lstStyle/>
          <a:p>
            <a:r>
              <a:rPr lang="en-US" sz="2400" b="1" dirty="0">
                <a:effectLst/>
              </a:rPr>
              <a:t>For where your treasure is, there your heart will be also.</a:t>
            </a:r>
            <a:r>
              <a:rPr lang="en-US" sz="2400" dirty="0">
                <a:effectLst/>
              </a:rPr>
              <a:t>” There are a lot of things competing for our heart, as this is the control center for life. </a:t>
            </a:r>
          </a:p>
          <a:p>
            <a:r>
              <a:rPr lang="en-US" sz="2400" dirty="0">
                <a:effectLst/>
              </a:rPr>
              <a:t>“The Scripture teaches that a person’s life is a reflection of his heart. </a:t>
            </a:r>
            <a:r>
              <a:rPr lang="en-US" sz="2400" u="none" strike="noStrike" dirty="0">
                <a:effectLst/>
              </a:rPr>
              <a:t>Proverbs 4:23</a:t>
            </a:r>
            <a:r>
              <a:rPr lang="en-US" sz="2400" dirty="0">
                <a:effectLst/>
              </a:rPr>
              <a:t> states it like this: ‘Above all else, guard your heart, for it is the well spring of life.’</a:t>
            </a:r>
            <a:endParaRPr lang="en-US" sz="2400" dirty="0"/>
          </a:p>
        </p:txBody>
      </p:sp>
    </p:spTree>
    <p:extLst>
      <p:ext uri="{BB962C8B-B14F-4D97-AF65-F5344CB8AC3E}">
        <p14:creationId xmlns:p14="http://schemas.microsoft.com/office/powerpoint/2010/main" val="213531552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184</TotalTime>
  <Words>1156</Words>
  <Application>Microsoft Office PowerPoint</Application>
  <PresentationFormat>On-screen Show (4:3)</PresentationFormat>
  <Paragraphs>65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 Light</vt:lpstr>
      <vt:lpstr>Rockwell</vt:lpstr>
      <vt:lpstr>Wingdings</vt:lpstr>
      <vt:lpstr>Atlas</vt:lpstr>
      <vt:lpstr>Where Is Your Treasure? Pt 2</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PowerPoint Presentation</vt:lpstr>
      <vt:lpstr>Where Is Your Treasure?</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Is Your Treasure?</dc:title>
  <dc:creator>vhanflstubbp</dc:creator>
  <cp:lastModifiedBy>Abiding Faith</cp:lastModifiedBy>
  <cp:revision>15</cp:revision>
  <dcterms:created xsi:type="dcterms:W3CDTF">2014-12-03T15:03:51Z</dcterms:created>
  <dcterms:modified xsi:type="dcterms:W3CDTF">2019-08-01T00:17:03Z</dcterms:modified>
</cp:coreProperties>
</file>