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5"/>
  </p:handoutMasterIdLst>
  <p:sldIdLst>
    <p:sldId id="256" r:id="rId2"/>
    <p:sldId id="257" r:id="rId3"/>
    <p:sldId id="287" r:id="rId4"/>
    <p:sldId id="259" r:id="rId5"/>
    <p:sldId id="276" r:id="rId6"/>
    <p:sldId id="274" r:id="rId7"/>
    <p:sldId id="273" r:id="rId8"/>
    <p:sldId id="258" r:id="rId9"/>
    <p:sldId id="275" r:id="rId10"/>
    <p:sldId id="278" r:id="rId11"/>
    <p:sldId id="281" r:id="rId12"/>
    <p:sldId id="286" r:id="rId13"/>
    <p:sldId id="277" r:id="rId14"/>
    <p:sldId id="282" r:id="rId15"/>
    <p:sldId id="279" r:id="rId16"/>
    <p:sldId id="283" r:id="rId17"/>
    <p:sldId id="284" r:id="rId18"/>
    <p:sldId id="262" r:id="rId19"/>
    <p:sldId id="285" r:id="rId20"/>
    <p:sldId id="265" r:id="rId21"/>
    <p:sldId id="288" r:id="rId22"/>
    <p:sldId id="280" r:id="rId23"/>
    <p:sldId id="261" r:id="rId24"/>
    <p:sldId id="263" r:id="rId25"/>
    <p:sldId id="264" r:id="rId26"/>
    <p:sldId id="266" r:id="rId27"/>
    <p:sldId id="267" r:id="rId28"/>
    <p:sldId id="268" r:id="rId29"/>
    <p:sldId id="269" r:id="rId30"/>
    <p:sldId id="270" r:id="rId31"/>
    <p:sldId id="271" r:id="rId32"/>
    <p:sldId id="272" r:id="rId33"/>
    <p:sldId id="260" r:id="rId34"/>
  </p:sldIdLst>
  <p:sldSz cx="9144000" cy="6858000" type="screen4x3"/>
  <p:notesSz cx="7077075" cy="9023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116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51168"/>
          </a:xfrm>
          <a:prstGeom prst="rect">
            <a:avLst/>
          </a:prstGeom>
        </p:spPr>
        <p:txBody>
          <a:bodyPr vert="horz" lIns="91440" tIns="45720" rIns="91440" bIns="45720" rtlCol="0"/>
          <a:lstStyle>
            <a:lvl1pPr algn="r">
              <a:defRPr sz="1200"/>
            </a:lvl1pPr>
          </a:lstStyle>
          <a:p>
            <a:fld id="{8E6C011B-7719-497D-8313-C5161FDB6A00}" type="datetimeFigureOut">
              <a:rPr lang="en-US" smtClean="0"/>
              <a:t>5/13/2015</a:t>
            </a:fld>
            <a:endParaRPr lang="en-US" dirty="0"/>
          </a:p>
        </p:txBody>
      </p:sp>
      <p:sp>
        <p:nvSpPr>
          <p:cNvPr id="4" name="Footer Placeholder 3"/>
          <p:cNvSpPr>
            <a:spLocks noGrp="1"/>
          </p:cNvSpPr>
          <p:nvPr>
            <p:ph type="ftr" sz="quarter" idx="2"/>
          </p:nvPr>
        </p:nvSpPr>
        <p:spPr>
          <a:xfrm>
            <a:off x="0" y="8570616"/>
            <a:ext cx="3066733" cy="45116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570616"/>
            <a:ext cx="3066733" cy="451168"/>
          </a:xfrm>
          <a:prstGeom prst="rect">
            <a:avLst/>
          </a:prstGeom>
        </p:spPr>
        <p:txBody>
          <a:bodyPr vert="horz" lIns="91440" tIns="45720" rIns="91440" bIns="45720" rtlCol="0" anchor="b"/>
          <a:lstStyle>
            <a:lvl1pPr algn="r">
              <a:defRPr sz="1200"/>
            </a:lvl1pPr>
          </a:lstStyle>
          <a:p>
            <a:fld id="{AE5B0253-15F8-4880-9897-E256C8045C6C}" type="slidenum">
              <a:rPr lang="en-US" smtClean="0"/>
              <a:t>‹#›</a:t>
            </a:fld>
            <a:endParaRPr lang="en-US" dirty="0"/>
          </a:p>
        </p:txBody>
      </p:sp>
    </p:spTree>
    <p:extLst>
      <p:ext uri="{BB962C8B-B14F-4D97-AF65-F5344CB8AC3E}">
        <p14:creationId xmlns:p14="http://schemas.microsoft.com/office/powerpoint/2010/main" val="2183038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E008D2B-2960-4B70-83D5-D9B6B15DEE6D}" type="datetimeFigureOut">
              <a:rPr lang="en-US" smtClean="0"/>
              <a:t>5/13/2015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AC8CEF4-F7C9-4516-8956-D8939FEB7F79}" type="slidenum">
              <a:rPr lang="en-US" smtClean="0"/>
              <a:t>‹#›</a:t>
            </a:fld>
            <a:endParaRPr lang="en-US" dirty="0"/>
          </a:p>
        </p:txBody>
      </p:sp>
    </p:spTree>
    <p:extLst>
      <p:ext uri="{BB962C8B-B14F-4D97-AF65-F5344CB8AC3E}">
        <p14:creationId xmlns:p14="http://schemas.microsoft.com/office/powerpoint/2010/main" val="387834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08D2B-2960-4B70-83D5-D9B6B15DEE6D}" type="datetimeFigureOut">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C8CEF4-F7C9-4516-8956-D8939FEB7F79}" type="slidenum">
              <a:rPr lang="en-US" smtClean="0"/>
              <a:t>‹#›</a:t>
            </a:fld>
            <a:endParaRPr lang="en-US" dirty="0"/>
          </a:p>
        </p:txBody>
      </p:sp>
    </p:spTree>
    <p:extLst>
      <p:ext uri="{BB962C8B-B14F-4D97-AF65-F5344CB8AC3E}">
        <p14:creationId xmlns:p14="http://schemas.microsoft.com/office/powerpoint/2010/main" val="229276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AE008D2B-2960-4B70-83D5-D9B6B15DEE6D}" type="datetimeFigureOut">
              <a:rPr lang="en-US" smtClean="0"/>
              <a:t>5/13/2015</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AC8CEF4-F7C9-4516-8956-D8939FEB7F79}" type="slidenum">
              <a:rPr lang="en-US" smtClean="0"/>
              <a:t>‹#›</a:t>
            </a:fld>
            <a:endParaRPr lang="en-US" dirty="0"/>
          </a:p>
        </p:txBody>
      </p:sp>
    </p:spTree>
    <p:extLst>
      <p:ext uri="{BB962C8B-B14F-4D97-AF65-F5344CB8AC3E}">
        <p14:creationId xmlns:p14="http://schemas.microsoft.com/office/powerpoint/2010/main" val="274849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08D2B-2960-4B70-83D5-D9B6B15DEE6D}" type="datetimeFigureOut">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C8CEF4-F7C9-4516-8956-D8939FEB7F79}" type="slidenum">
              <a:rPr lang="en-US" smtClean="0"/>
              <a:t>‹#›</a:t>
            </a:fld>
            <a:endParaRPr lang="en-US" dirty="0"/>
          </a:p>
        </p:txBody>
      </p:sp>
    </p:spTree>
    <p:extLst>
      <p:ext uri="{BB962C8B-B14F-4D97-AF65-F5344CB8AC3E}">
        <p14:creationId xmlns:p14="http://schemas.microsoft.com/office/powerpoint/2010/main" val="415661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E008D2B-2960-4B70-83D5-D9B6B15DEE6D}" type="datetimeFigureOut">
              <a:rPr lang="en-US" smtClean="0"/>
              <a:t>5/13/2015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AC8CEF4-F7C9-4516-8956-D8939FEB7F79}" type="slidenum">
              <a:rPr lang="en-US" smtClean="0"/>
              <a:t>‹#›</a:t>
            </a:fld>
            <a:endParaRPr lang="en-US" dirty="0"/>
          </a:p>
        </p:txBody>
      </p:sp>
    </p:spTree>
    <p:extLst>
      <p:ext uri="{BB962C8B-B14F-4D97-AF65-F5344CB8AC3E}">
        <p14:creationId xmlns:p14="http://schemas.microsoft.com/office/powerpoint/2010/main" val="1815505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08D2B-2960-4B70-83D5-D9B6B15DEE6D}" type="datetimeFigureOut">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C8CEF4-F7C9-4516-8956-D8939FEB7F79}" type="slidenum">
              <a:rPr lang="en-US" smtClean="0"/>
              <a:t>‹#›</a:t>
            </a:fld>
            <a:endParaRPr lang="en-US" dirty="0"/>
          </a:p>
        </p:txBody>
      </p:sp>
    </p:spTree>
    <p:extLst>
      <p:ext uri="{BB962C8B-B14F-4D97-AF65-F5344CB8AC3E}">
        <p14:creationId xmlns:p14="http://schemas.microsoft.com/office/powerpoint/2010/main" val="193635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008D2B-2960-4B70-83D5-D9B6B15DEE6D}" type="datetimeFigureOut">
              <a:rPr lang="en-US" smtClean="0"/>
              <a:t>5/13/2015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C8CEF4-F7C9-4516-8956-D8939FEB7F79}" type="slidenum">
              <a:rPr lang="en-US" smtClean="0"/>
              <a:t>‹#›</a:t>
            </a:fld>
            <a:endParaRPr lang="en-US" dirty="0"/>
          </a:p>
        </p:txBody>
      </p:sp>
    </p:spTree>
    <p:extLst>
      <p:ext uri="{BB962C8B-B14F-4D97-AF65-F5344CB8AC3E}">
        <p14:creationId xmlns:p14="http://schemas.microsoft.com/office/powerpoint/2010/main" val="88948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008D2B-2960-4B70-83D5-D9B6B15DEE6D}" type="datetimeFigureOut">
              <a:rPr lang="en-US" smtClean="0"/>
              <a:t>5/13/2015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C8CEF4-F7C9-4516-8956-D8939FEB7F79}" type="slidenum">
              <a:rPr lang="en-US" smtClean="0"/>
              <a:t>‹#›</a:t>
            </a:fld>
            <a:endParaRPr lang="en-US" dirty="0"/>
          </a:p>
        </p:txBody>
      </p:sp>
    </p:spTree>
    <p:extLst>
      <p:ext uri="{BB962C8B-B14F-4D97-AF65-F5344CB8AC3E}">
        <p14:creationId xmlns:p14="http://schemas.microsoft.com/office/powerpoint/2010/main" val="352745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08D2B-2960-4B70-83D5-D9B6B15DEE6D}" type="datetimeFigureOut">
              <a:rPr lang="en-US" smtClean="0"/>
              <a:t>5/13/2015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C8CEF4-F7C9-4516-8956-D8939FEB7F79}" type="slidenum">
              <a:rPr lang="en-US" smtClean="0"/>
              <a:t>‹#›</a:t>
            </a:fld>
            <a:endParaRPr lang="en-US" dirty="0"/>
          </a:p>
        </p:txBody>
      </p:sp>
    </p:spTree>
    <p:extLst>
      <p:ext uri="{BB962C8B-B14F-4D97-AF65-F5344CB8AC3E}">
        <p14:creationId xmlns:p14="http://schemas.microsoft.com/office/powerpoint/2010/main" val="1639764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E008D2B-2960-4B70-83D5-D9B6B15DEE6D}" type="datetimeFigureOut">
              <a:rPr lang="en-US" smtClean="0"/>
              <a:t>5/13/2015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AC8CEF4-F7C9-4516-8956-D8939FEB7F79}" type="slidenum">
              <a:rPr lang="en-US" smtClean="0"/>
              <a:t>‹#›</a:t>
            </a:fld>
            <a:endParaRPr lang="en-US" dirty="0"/>
          </a:p>
        </p:txBody>
      </p:sp>
    </p:spTree>
    <p:extLst>
      <p:ext uri="{BB962C8B-B14F-4D97-AF65-F5344CB8AC3E}">
        <p14:creationId xmlns:p14="http://schemas.microsoft.com/office/powerpoint/2010/main" val="2645652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08D2B-2960-4B70-83D5-D9B6B15DEE6D}" type="datetimeFigureOut">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C8CEF4-F7C9-4516-8956-D8939FEB7F79}" type="slidenum">
              <a:rPr lang="en-US" smtClean="0"/>
              <a:t>‹#›</a:t>
            </a:fld>
            <a:endParaRPr lang="en-US" dirty="0"/>
          </a:p>
        </p:txBody>
      </p:sp>
    </p:spTree>
    <p:extLst>
      <p:ext uri="{BB962C8B-B14F-4D97-AF65-F5344CB8AC3E}">
        <p14:creationId xmlns:p14="http://schemas.microsoft.com/office/powerpoint/2010/main" val="202844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AE008D2B-2960-4B70-83D5-D9B6B15DEE6D}" type="datetimeFigureOut">
              <a:rPr lang="en-US" smtClean="0"/>
              <a:t>5/13/2015</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8AC8CEF4-F7C9-4516-8956-D8939FEB7F79}" type="slidenum">
              <a:rPr lang="en-US" smtClean="0"/>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2633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lueletterbible.org/Bible.cfm?b=Col&amp;c=1&amp;v=6#s=110800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lueletterbible.org/Bible.cfm?b=Eph&amp;c=2&amp;v=10#s=109901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lueletterbible.org/Bible.cfm?b=1Co&amp;c=15&amp;v=10#s=107701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blia.com/bible/niv/Romans%206.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7757" y="838200"/>
            <a:ext cx="7989752" cy="971444"/>
          </a:xfrm>
        </p:spPr>
        <p:txBody>
          <a:bodyPr>
            <a:noAutofit/>
          </a:bodyPr>
          <a:lstStyle/>
          <a:p>
            <a:r>
              <a:rPr lang="en-US" sz="4400" dirty="0" smtClean="0"/>
              <a:t>Why Grace Is Important?</a:t>
            </a:r>
            <a:endParaRPr lang="en-US" sz="4400" dirty="0"/>
          </a:p>
        </p:txBody>
      </p:sp>
      <p:sp>
        <p:nvSpPr>
          <p:cNvPr id="3" name="Subtitle 2"/>
          <p:cNvSpPr>
            <a:spLocks noGrp="1"/>
          </p:cNvSpPr>
          <p:nvPr>
            <p:ph type="subTitle" idx="1"/>
          </p:nvPr>
        </p:nvSpPr>
        <p:spPr>
          <a:xfrm>
            <a:off x="597757" y="1981200"/>
            <a:ext cx="7989752" cy="1066800"/>
          </a:xfrm>
        </p:spPr>
        <p:txBody>
          <a:bodyPr>
            <a:noAutofit/>
          </a:bodyPr>
          <a:lstStyle/>
          <a:p>
            <a:r>
              <a:rPr lang="en-US" sz="2400" dirty="0" smtClean="0"/>
              <a:t>But to each of us grace was given according to the measure of Christ’s gift. Eph. 4:7 (NKJV)</a:t>
            </a:r>
            <a:endParaRPr lang="en-US" sz="2400" dirty="0"/>
          </a:p>
        </p:txBody>
      </p:sp>
    </p:spTree>
    <p:extLst>
      <p:ext uri="{BB962C8B-B14F-4D97-AF65-F5344CB8AC3E}">
        <p14:creationId xmlns:p14="http://schemas.microsoft.com/office/powerpoint/2010/main" val="3665767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Why Grace Is Important?</a:t>
            </a:r>
          </a:p>
        </p:txBody>
      </p:sp>
      <p:sp>
        <p:nvSpPr>
          <p:cNvPr id="3" name="Content Placeholder 2"/>
          <p:cNvSpPr>
            <a:spLocks noGrp="1"/>
          </p:cNvSpPr>
          <p:nvPr>
            <p:ph idx="1"/>
          </p:nvPr>
        </p:nvSpPr>
        <p:spPr>
          <a:xfrm>
            <a:off x="152400" y="2209800"/>
            <a:ext cx="8991600" cy="4190999"/>
          </a:xfrm>
        </p:spPr>
        <p:txBody>
          <a:bodyPr>
            <a:noAutofit/>
          </a:bodyPr>
          <a:lstStyle/>
          <a:p>
            <a:pPr marL="0" indent="0">
              <a:buNone/>
            </a:pPr>
            <a:r>
              <a:rPr lang="en-US" sz="2800" dirty="0" smtClean="0"/>
              <a:t>Why Is Grace Important</a:t>
            </a:r>
          </a:p>
          <a:p>
            <a:r>
              <a:rPr lang="en-US" sz="2800" dirty="0"/>
              <a:t>Grace is the antidote to spiritual dis-ease, to anxiety, to paranoia, and to depression. </a:t>
            </a:r>
            <a:endParaRPr lang="en-US" sz="2800" dirty="0" smtClean="0"/>
          </a:p>
          <a:p>
            <a:r>
              <a:rPr lang="en-US" sz="2800" dirty="0" smtClean="0"/>
              <a:t>In </a:t>
            </a:r>
            <a:r>
              <a:rPr lang="en-US" sz="2800" dirty="0"/>
              <a:t>a state of grace, you know your purpose and you effortlessly succeed in creating a life that benefits not only you, but an ever growing circle of those around you. </a:t>
            </a:r>
            <a:endParaRPr lang="en-US" sz="2800" dirty="0" smtClean="0"/>
          </a:p>
          <a:p>
            <a:r>
              <a:rPr lang="en-US" sz="2800" dirty="0" smtClean="0"/>
              <a:t>Because </a:t>
            </a:r>
            <a:r>
              <a:rPr lang="en-US" sz="2800" dirty="0"/>
              <a:t>grace helps you and others thrive and survive, in grace lies the salvation of the world. </a:t>
            </a:r>
          </a:p>
        </p:txBody>
      </p:sp>
    </p:spTree>
    <p:extLst>
      <p:ext uri="{BB962C8B-B14F-4D97-AF65-F5344CB8AC3E}">
        <p14:creationId xmlns:p14="http://schemas.microsoft.com/office/powerpoint/2010/main" val="4226939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p>
        </p:txBody>
      </p:sp>
      <p:sp>
        <p:nvSpPr>
          <p:cNvPr id="3" name="Content Placeholder 2"/>
          <p:cNvSpPr>
            <a:spLocks noGrp="1"/>
          </p:cNvSpPr>
          <p:nvPr>
            <p:ph idx="1"/>
          </p:nvPr>
        </p:nvSpPr>
        <p:spPr>
          <a:xfrm>
            <a:off x="194568" y="2133600"/>
            <a:ext cx="8763000" cy="3886199"/>
          </a:xfrm>
        </p:spPr>
        <p:txBody>
          <a:bodyPr>
            <a:normAutofit/>
          </a:bodyPr>
          <a:lstStyle/>
          <a:p>
            <a:r>
              <a:rPr lang="en-US" sz="3200" dirty="0"/>
              <a:t>The grace of God is about bearing fruit. The grace of God is about abounding in good works. The grace of God is tied into, even producing, a growing life of obedience. </a:t>
            </a:r>
            <a:endParaRPr lang="en-US" sz="3200" dirty="0" smtClean="0"/>
          </a:p>
          <a:p>
            <a:r>
              <a:rPr lang="en-US" sz="3200" dirty="0"/>
              <a:t>The bearing of fruit is absolutely and directly tied into the grace of God.</a:t>
            </a:r>
          </a:p>
        </p:txBody>
      </p:sp>
    </p:spTree>
    <p:extLst>
      <p:ext uri="{BB962C8B-B14F-4D97-AF65-F5344CB8AC3E}">
        <p14:creationId xmlns:p14="http://schemas.microsoft.com/office/powerpoint/2010/main" val="2712063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p>
        </p:txBody>
      </p:sp>
      <p:sp>
        <p:nvSpPr>
          <p:cNvPr id="3" name="Content Placeholder 2"/>
          <p:cNvSpPr>
            <a:spLocks noGrp="1"/>
          </p:cNvSpPr>
          <p:nvPr>
            <p:ph idx="1"/>
          </p:nvPr>
        </p:nvSpPr>
        <p:spPr>
          <a:xfrm>
            <a:off x="228600" y="2209800"/>
            <a:ext cx="8763000" cy="4038599"/>
          </a:xfrm>
        </p:spPr>
        <p:txBody>
          <a:bodyPr>
            <a:normAutofit/>
          </a:bodyPr>
          <a:lstStyle/>
          <a:p>
            <a:r>
              <a:rPr lang="en-US" sz="3200" dirty="0" smtClean="0"/>
              <a:t>The </a:t>
            </a:r>
            <a:r>
              <a:rPr lang="en-US" sz="3200" dirty="0"/>
              <a:t>grace of God is available to you and me; and additionally, that grace is able to develop fruitful lives for you and me.</a:t>
            </a:r>
          </a:p>
          <a:p>
            <a:r>
              <a:rPr lang="en-US" sz="3200" dirty="0"/>
              <a:t>Which has come to you, as it has also in all the world, and is bringing forth fruit, as it is also among you since the day you heard and knew the grace of God in truth. (</a:t>
            </a:r>
            <a:r>
              <a:rPr lang="en-US" sz="3200" dirty="0">
                <a:hlinkClick r:id="rId2" action="ppaction://hlinkfile"/>
              </a:rPr>
              <a:t>Col 1:6</a:t>
            </a:r>
            <a:r>
              <a:rPr lang="en-US" sz="3200" dirty="0"/>
              <a:t>)</a:t>
            </a:r>
          </a:p>
          <a:p>
            <a:endParaRPr lang="en-US" dirty="0"/>
          </a:p>
        </p:txBody>
      </p:sp>
    </p:spTree>
    <p:extLst>
      <p:ext uri="{BB962C8B-B14F-4D97-AF65-F5344CB8AC3E}">
        <p14:creationId xmlns:p14="http://schemas.microsoft.com/office/powerpoint/2010/main" val="3829071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p:txBody>
          <a:bodyPr>
            <a:normAutofit/>
          </a:bodyPr>
          <a:lstStyle/>
          <a:p>
            <a:r>
              <a:rPr lang="en-US" sz="3600" dirty="0"/>
              <a:t>I</a:t>
            </a:r>
            <a:r>
              <a:rPr lang="en-US" sz="3600" dirty="0" smtClean="0"/>
              <a:t>n Paul’s letter to the Ephesians he memorably declared: “For by grace you have been saved through faith, and this is not your own doing; it is the gift of God — not the result of works, so that no one may boast” (Eph. 2:8, 9).</a:t>
            </a:r>
            <a:endParaRPr lang="en-US" sz="3600" dirty="0"/>
          </a:p>
        </p:txBody>
      </p:sp>
    </p:spTree>
    <p:extLst>
      <p:ext uri="{BB962C8B-B14F-4D97-AF65-F5344CB8AC3E}">
        <p14:creationId xmlns:p14="http://schemas.microsoft.com/office/powerpoint/2010/main" val="147683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p>
        </p:txBody>
      </p:sp>
      <p:sp>
        <p:nvSpPr>
          <p:cNvPr id="3" name="Content Placeholder 2"/>
          <p:cNvSpPr>
            <a:spLocks noGrp="1"/>
          </p:cNvSpPr>
          <p:nvPr>
            <p:ph idx="1"/>
          </p:nvPr>
        </p:nvSpPr>
        <p:spPr>
          <a:xfrm>
            <a:off x="194568" y="1981200"/>
            <a:ext cx="8763000" cy="4038599"/>
          </a:xfrm>
        </p:spPr>
        <p:txBody>
          <a:bodyPr>
            <a:noAutofit/>
          </a:bodyPr>
          <a:lstStyle/>
          <a:p>
            <a:r>
              <a:rPr lang="en-US" sz="3200" dirty="0"/>
              <a:t>Of course we are saved by grace through faith, not of works; however, </a:t>
            </a:r>
            <a:r>
              <a:rPr lang="en-US" sz="3200" dirty="0" smtClean="0"/>
              <a:t>we </a:t>
            </a:r>
            <a:r>
              <a:rPr lang="en-US" sz="3200" dirty="0"/>
              <a:t>are His workmanship, created in Christ Jesus for good works. (</a:t>
            </a:r>
            <a:r>
              <a:rPr lang="en-US" sz="3200" dirty="0">
                <a:hlinkClick r:id="rId2" action="ppaction://hlinkfile"/>
              </a:rPr>
              <a:t>Eph 2:10</a:t>
            </a:r>
            <a:r>
              <a:rPr lang="en-US" sz="3200" dirty="0" smtClean="0"/>
              <a:t>)</a:t>
            </a:r>
          </a:p>
          <a:p>
            <a:r>
              <a:rPr lang="en-US" sz="3200" dirty="0" smtClean="0"/>
              <a:t>The </a:t>
            </a:r>
            <a:r>
              <a:rPr lang="en-US" sz="3200" dirty="0"/>
              <a:t>grace of God is at work and God is Himself graciously working in and through our lives.</a:t>
            </a:r>
          </a:p>
        </p:txBody>
      </p:sp>
    </p:spTree>
    <p:extLst>
      <p:ext uri="{BB962C8B-B14F-4D97-AF65-F5344CB8AC3E}">
        <p14:creationId xmlns:p14="http://schemas.microsoft.com/office/powerpoint/2010/main" val="532797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p>
        </p:txBody>
      </p:sp>
      <p:sp>
        <p:nvSpPr>
          <p:cNvPr id="3" name="Content Placeholder 2"/>
          <p:cNvSpPr>
            <a:spLocks noGrp="1"/>
          </p:cNvSpPr>
          <p:nvPr>
            <p:ph idx="1"/>
          </p:nvPr>
        </p:nvSpPr>
        <p:spPr>
          <a:xfrm>
            <a:off x="152400" y="2286000"/>
            <a:ext cx="8763000" cy="3810000"/>
          </a:xfrm>
        </p:spPr>
        <p:txBody>
          <a:bodyPr>
            <a:noAutofit/>
          </a:bodyPr>
          <a:lstStyle/>
          <a:p>
            <a:pPr marL="0" indent="0">
              <a:buNone/>
            </a:pPr>
            <a:r>
              <a:rPr lang="en-US" sz="3200" dirty="0" smtClean="0"/>
              <a:t>Why Is Grace Important</a:t>
            </a:r>
          </a:p>
          <a:p>
            <a:r>
              <a:rPr lang="en-US" sz="3200" dirty="0"/>
              <a:t>O</a:t>
            </a:r>
            <a:r>
              <a:rPr lang="en-US" sz="3200" dirty="0" smtClean="0"/>
              <a:t>ur </a:t>
            </a:r>
            <a:r>
              <a:rPr lang="en-US" sz="3200" dirty="0"/>
              <a:t>purpose in life is created by </a:t>
            </a:r>
            <a:r>
              <a:rPr lang="en-US" sz="3200" dirty="0" smtClean="0"/>
              <a:t>our </a:t>
            </a:r>
            <a:r>
              <a:rPr lang="en-US" sz="3200" dirty="0"/>
              <a:t>priorities. If </a:t>
            </a:r>
            <a:r>
              <a:rPr lang="en-US" sz="3200" dirty="0" smtClean="0"/>
              <a:t>we </a:t>
            </a:r>
            <a:r>
              <a:rPr lang="en-US" sz="3200" dirty="0"/>
              <a:t>are unaware of </a:t>
            </a:r>
            <a:r>
              <a:rPr lang="en-US" sz="3200" dirty="0" smtClean="0"/>
              <a:t>our </a:t>
            </a:r>
            <a:r>
              <a:rPr lang="en-US" sz="3200" dirty="0"/>
              <a:t>priorities, </a:t>
            </a:r>
            <a:r>
              <a:rPr lang="en-US" sz="3200" dirty="0" smtClean="0"/>
              <a:t>we </a:t>
            </a:r>
            <a:r>
              <a:rPr lang="en-US" sz="3200" dirty="0"/>
              <a:t>will be unaware of your purpose and </a:t>
            </a:r>
            <a:r>
              <a:rPr lang="en-US" sz="3200" dirty="0" smtClean="0"/>
              <a:t>our </a:t>
            </a:r>
            <a:r>
              <a:rPr lang="en-US" sz="3200" dirty="0"/>
              <a:t>life will feel meaningless. </a:t>
            </a:r>
            <a:endParaRPr lang="en-US" sz="3200" dirty="0" smtClean="0"/>
          </a:p>
          <a:p>
            <a:r>
              <a:rPr lang="en-US" sz="3200" dirty="0" smtClean="0"/>
              <a:t>Living our </a:t>
            </a:r>
            <a:r>
              <a:rPr lang="en-US" sz="3200" dirty="0"/>
              <a:t>highest purpose will infuse each </a:t>
            </a:r>
            <a:r>
              <a:rPr lang="en-US" sz="3200" dirty="0" smtClean="0"/>
              <a:t>of our actions </a:t>
            </a:r>
            <a:r>
              <a:rPr lang="en-US" sz="3200" dirty="0"/>
              <a:t>with </a:t>
            </a:r>
            <a:r>
              <a:rPr lang="en-US" sz="3200" dirty="0" smtClean="0"/>
              <a:t>meaning. </a:t>
            </a:r>
            <a:endParaRPr lang="en-US" sz="3200" dirty="0"/>
          </a:p>
        </p:txBody>
      </p:sp>
    </p:spTree>
    <p:extLst>
      <p:ext uri="{BB962C8B-B14F-4D97-AF65-F5344CB8AC3E}">
        <p14:creationId xmlns:p14="http://schemas.microsoft.com/office/powerpoint/2010/main" val="1172751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p>
        </p:txBody>
      </p:sp>
      <p:sp>
        <p:nvSpPr>
          <p:cNvPr id="3" name="Content Placeholder 2"/>
          <p:cNvSpPr>
            <a:spLocks noGrp="1"/>
          </p:cNvSpPr>
          <p:nvPr>
            <p:ph idx="1"/>
          </p:nvPr>
        </p:nvSpPr>
        <p:spPr>
          <a:xfrm>
            <a:off x="152400" y="2209800"/>
            <a:ext cx="8763000" cy="4343399"/>
          </a:xfrm>
        </p:spPr>
        <p:txBody>
          <a:bodyPr>
            <a:normAutofit/>
          </a:bodyPr>
          <a:lstStyle/>
          <a:p>
            <a:r>
              <a:rPr lang="en-US" sz="3200" dirty="0"/>
              <a:t>Paul was an abundant laborer. He abounded in good works. God's grace working through his life was astounding. He evangelized the nations. </a:t>
            </a:r>
            <a:endParaRPr lang="en-US" sz="3200" dirty="0" smtClean="0"/>
          </a:p>
          <a:p>
            <a:r>
              <a:rPr lang="en-US" sz="3200" dirty="0" smtClean="0"/>
              <a:t>He </a:t>
            </a:r>
            <a:r>
              <a:rPr lang="en-US" sz="3200" dirty="0"/>
              <a:t>made disciples of the children of God. He planted the seeds of the early Gentile church. He traveled as a missionary throughout the Mediterranean. </a:t>
            </a:r>
            <a:endParaRPr lang="en-US" sz="3200" dirty="0" smtClean="0"/>
          </a:p>
          <a:p>
            <a:endParaRPr lang="en-US" dirty="0"/>
          </a:p>
        </p:txBody>
      </p:sp>
    </p:spTree>
    <p:extLst>
      <p:ext uri="{BB962C8B-B14F-4D97-AF65-F5344CB8AC3E}">
        <p14:creationId xmlns:p14="http://schemas.microsoft.com/office/powerpoint/2010/main" val="525716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p>
        </p:txBody>
      </p:sp>
      <p:sp>
        <p:nvSpPr>
          <p:cNvPr id="3" name="Content Placeholder 2"/>
          <p:cNvSpPr>
            <a:spLocks noGrp="1"/>
          </p:cNvSpPr>
          <p:nvPr>
            <p:ph idx="1"/>
          </p:nvPr>
        </p:nvSpPr>
        <p:spPr>
          <a:xfrm>
            <a:off x="152400" y="2209800"/>
            <a:ext cx="8686800" cy="3809999"/>
          </a:xfrm>
        </p:spPr>
        <p:txBody>
          <a:bodyPr>
            <a:normAutofit fontScale="92500" lnSpcReduction="10000"/>
          </a:bodyPr>
          <a:lstStyle/>
          <a:p>
            <a:r>
              <a:rPr lang="en-US" sz="3600" dirty="0"/>
              <a:t>When not accomplishing these deeds because of imprisonment in Rome, Paul wrote the Bible. By the grace of God, he had was used beyond imagining.</a:t>
            </a:r>
          </a:p>
          <a:p>
            <a:r>
              <a:rPr lang="en-US" sz="3600" dirty="0"/>
              <a:t>God's grace is an active thing, not merely cutting us slack and granting us mercy, but working in our hearts and lives for good. </a:t>
            </a:r>
          </a:p>
          <a:p>
            <a:endParaRPr lang="en-US" dirty="0"/>
          </a:p>
        </p:txBody>
      </p:sp>
    </p:spTree>
    <p:extLst>
      <p:ext uri="{BB962C8B-B14F-4D97-AF65-F5344CB8AC3E}">
        <p14:creationId xmlns:p14="http://schemas.microsoft.com/office/powerpoint/2010/main" val="2939622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p:txBody>
          <a:bodyPr>
            <a:noAutofit/>
          </a:bodyPr>
          <a:lstStyle/>
          <a:p>
            <a:r>
              <a:rPr lang="en-US" sz="3200" dirty="0"/>
              <a:t>Living by grace does not produce a lazy, inactive, do-nothing </a:t>
            </a:r>
            <a:r>
              <a:rPr lang="en-US" sz="3200" dirty="0" smtClean="0"/>
              <a:t>life</a:t>
            </a:r>
          </a:p>
          <a:p>
            <a:r>
              <a:rPr lang="en-US" sz="3200" dirty="0" smtClean="0"/>
              <a:t>But </a:t>
            </a:r>
            <a:r>
              <a:rPr lang="en-US" sz="3200" dirty="0"/>
              <a:t>by the grace of God I am what I am, and His grace toward me was not in vain; but I labored more abundantly than they all, yet not I, but the grace of God which was with me. (</a:t>
            </a:r>
            <a:r>
              <a:rPr lang="en-US" sz="3200" dirty="0">
                <a:hlinkClick r:id="rId2" action="ppaction://hlinkfile"/>
              </a:rPr>
              <a:t>1Cr 15:10</a:t>
            </a:r>
            <a:r>
              <a:rPr lang="en-US" sz="3200" dirty="0" smtClean="0"/>
              <a:t>)</a:t>
            </a:r>
          </a:p>
        </p:txBody>
      </p:sp>
    </p:spTree>
    <p:extLst>
      <p:ext uri="{BB962C8B-B14F-4D97-AF65-F5344CB8AC3E}">
        <p14:creationId xmlns:p14="http://schemas.microsoft.com/office/powerpoint/2010/main" val="3578475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p>
        </p:txBody>
      </p:sp>
      <p:sp>
        <p:nvSpPr>
          <p:cNvPr id="3" name="Content Placeholder 2"/>
          <p:cNvSpPr>
            <a:spLocks noGrp="1"/>
          </p:cNvSpPr>
          <p:nvPr>
            <p:ph idx="1"/>
          </p:nvPr>
        </p:nvSpPr>
        <p:spPr/>
        <p:txBody>
          <a:bodyPr>
            <a:normAutofit/>
          </a:bodyPr>
          <a:lstStyle/>
          <a:p>
            <a:r>
              <a:rPr lang="en-US" sz="3200" dirty="0"/>
              <a:t>In Titus, Paul tells us that people often judge the gospel by the way we live. </a:t>
            </a:r>
          </a:p>
          <a:p>
            <a:r>
              <a:rPr lang="en-US" sz="3200" dirty="0"/>
              <a:t>Do we make the gospel look good, or do we give people a reason to complain? </a:t>
            </a:r>
          </a:p>
          <a:p>
            <a:r>
              <a:rPr lang="en-US" sz="3200" dirty="0"/>
              <a:t>The gospel teaches grace, and grace teaches us something about the way we live.</a:t>
            </a:r>
          </a:p>
          <a:p>
            <a:endParaRPr lang="en-US" sz="3200" dirty="0"/>
          </a:p>
        </p:txBody>
      </p:sp>
    </p:spTree>
    <p:extLst>
      <p:ext uri="{BB962C8B-B14F-4D97-AF65-F5344CB8AC3E}">
        <p14:creationId xmlns:p14="http://schemas.microsoft.com/office/powerpoint/2010/main" val="2975578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p:txBody>
          <a:bodyPr>
            <a:normAutofit/>
          </a:bodyPr>
          <a:lstStyle/>
          <a:p>
            <a:r>
              <a:rPr lang="en-US" sz="5400" dirty="0" smtClean="0"/>
              <a:t>What is Grace?</a:t>
            </a:r>
            <a:endParaRPr lang="en-US" sz="5400" dirty="0"/>
          </a:p>
        </p:txBody>
      </p:sp>
    </p:spTree>
    <p:extLst>
      <p:ext uri="{BB962C8B-B14F-4D97-AF65-F5344CB8AC3E}">
        <p14:creationId xmlns:p14="http://schemas.microsoft.com/office/powerpoint/2010/main" val="1459636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156468" y="2057400"/>
            <a:ext cx="8839200" cy="4267199"/>
          </a:xfrm>
        </p:spPr>
        <p:txBody>
          <a:bodyPr>
            <a:noAutofit/>
          </a:bodyPr>
          <a:lstStyle/>
          <a:p>
            <a:r>
              <a:rPr lang="en-US" sz="2800" dirty="0"/>
              <a:t>S</a:t>
            </a:r>
            <a:r>
              <a:rPr lang="en-US" sz="2800" dirty="0" smtClean="0"/>
              <a:t>o that no one will speak evil of the word of God, Christianity has several beliefs and practices that unbelievers do not like, and Christians cannot do everything that unbelievers want. </a:t>
            </a:r>
          </a:p>
          <a:p>
            <a:r>
              <a:rPr lang="en-US" sz="2800" dirty="0" smtClean="0"/>
              <a:t>If people are going to criticize, let it be for essential matters, not for unnecessary differences. </a:t>
            </a:r>
          </a:p>
          <a:p>
            <a:r>
              <a:rPr lang="en-US" sz="2800" dirty="0" smtClean="0"/>
              <a:t>Paul was concerned about how our behavior might affect the gospel.  </a:t>
            </a:r>
            <a:endParaRPr lang="en-US" sz="2800" dirty="0"/>
          </a:p>
        </p:txBody>
      </p:sp>
    </p:spTree>
    <p:extLst>
      <p:ext uri="{BB962C8B-B14F-4D97-AF65-F5344CB8AC3E}">
        <p14:creationId xmlns:p14="http://schemas.microsoft.com/office/powerpoint/2010/main" val="2154763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endParaRPr lang="en-US" sz="4400" dirty="0"/>
          </a:p>
        </p:txBody>
      </p:sp>
      <p:sp>
        <p:nvSpPr>
          <p:cNvPr id="3" name="Content Placeholder 2"/>
          <p:cNvSpPr>
            <a:spLocks noGrp="1"/>
          </p:cNvSpPr>
          <p:nvPr>
            <p:ph idx="1"/>
          </p:nvPr>
        </p:nvSpPr>
        <p:spPr/>
        <p:txBody>
          <a:bodyPr>
            <a:normAutofit/>
          </a:bodyPr>
          <a:lstStyle/>
          <a:p>
            <a:r>
              <a:rPr lang="en-US" sz="4400" dirty="0"/>
              <a:t>What behaviors today, although not sins, might cause people to despise the gospel?</a:t>
            </a:r>
          </a:p>
        </p:txBody>
      </p:sp>
    </p:spTree>
    <p:extLst>
      <p:ext uri="{BB962C8B-B14F-4D97-AF65-F5344CB8AC3E}">
        <p14:creationId xmlns:p14="http://schemas.microsoft.com/office/powerpoint/2010/main" val="1581300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p>
        </p:txBody>
      </p:sp>
      <p:sp>
        <p:nvSpPr>
          <p:cNvPr id="3" name="Content Placeholder 2"/>
          <p:cNvSpPr>
            <a:spLocks noGrp="1"/>
          </p:cNvSpPr>
          <p:nvPr>
            <p:ph idx="1"/>
          </p:nvPr>
        </p:nvSpPr>
        <p:spPr/>
        <p:txBody>
          <a:bodyPr>
            <a:normAutofit lnSpcReduction="10000"/>
          </a:bodyPr>
          <a:lstStyle/>
          <a:p>
            <a:pPr marL="0" indent="0">
              <a:buNone/>
            </a:pPr>
            <a:r>
              <a:rPr lang="en-US" sz="3200" dirty="0" smtClean="0"/>
              <a:t>Why Grace Is Important</a:t>
            </a:r>
          </a:p>
          <a:p>
            <a:r>
              <a:rPr lang="en-US" sz="3200" dirty="0" smtClean="0"/>
              <a:t>One </a:t>
            </a:r>
            <a:r>
              <a:rPr lang="en-US" sz="3200" dirty="0"/>
              <a:t>of the main benefits of grace is the guidance that leads you to live in joy, with abundance and on purpose. </a:t>
            </a:r>
            <a:endParaRPr lang="en-US" sz="3200" dirty="0" smtClean="0"/>
          </a:p>
          <a:p>
            <a:r>
              <a:rPr lang="en-US" sz="3200" dirty="0" smtClean="0"/>
              <a:t>When </a:t>
            </a:r>
            <a:r>
              <a:rPr lang="en-US" sz="3200" dirty="0"/>
              <a:t>you are in a state of grace, you are guided to live your best life and to serve others with ease and joy. </a:t>
            </a:r>
          </a:p>
          <a:p>
            <a:endParaRPr lang="en-US" dirty="0"/>
          </a:p>
        </p:txBody>
      </p:sp>
    </p:spTree>
    <p:extLst>
      <p:ext uri="{BB962C8B-B14F-4D97-AF65-F5344CB8AC3E}">
        <p14:creationId xmlns:p14="http://schemas.microsoft.com/office/powerpoint/2010/main" val="4026420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76200" y="2057400"/>
            <a:ext cx="8915400" cy="4419599"/>
          </a:xfrm>
        </p:spPr>
        <p:txBody>
          <a:bodyPr>
            <a:normAutofit lnSpcReduction="10000"/>
          </a:bodyPr>
          <a:lstStyle/>
          <a:p>
            <a:pPr marL="0" indent="0">
              <a:buNone/>
            </a:pPr>
            <a:r>
              <a:rPr lang="en-US" sz="2600" b="1" dirty="0" smtClean="0"/>
              <a:t>For The Men-Self-control: a good example-Titus 2:1-2</a:t>
            </a:r>
          </a:p>
          <a:p>
            <a:r>
              <a:rPr lang="en-US" sz="2600" dirty="0" smtClean="0"/>
              <a:t>Titus is working with believers who need some Grace/guidance about their behavior. Paul tells Titus, “You must teach what is in accord with sound doctrine.” He then describes teachings that are reliable: “Teach the older men to be temperate, worthy of respect, self-controlled, and sound in faith, in love and in endurance”. </a:t>
            </a:r>
          </a:p>
          <a:p>
            <a:r>
              <a:rPr lang="en-US" sz="2600" dirty="0" smtClean="0"/>
              <a:t>Paul begins with three virtues that are important in Christianity: having right beliefs, showing love, having self-control and maintaining these qualities even when it is difficult. </a:t>
            </a:r>
          </a:p>
          <a:p>
            <a:endParaRPr lang="en-US" dirty="0"/>
          </a:p>
        </p:txBody>
      </p:sp>
    </p:spTree>
    <p:extLst>
      <p:ext uri="{BB962C8B-B14F-4D97-AF65-F5344CB8AC3E}">
        <p14:creationId xmlns:p14="http://schemas.microsoft.com/office/powerpoint/2010/main" val="1407420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76200" y="2286000"/>
            <a:ext cx="8494744" cy="3572798"/>
          </a:xfrm>
        </p:spPr>
        <p:txBody>
          <a:bodyPr>
            <a:noAutofit/>
          </a:bodyPr>
          <a:lstStyle/>
          <a:p>
            <a:pPr marL="0" indent="0">
              <a:buNone/>
            </a:pPr>
            <a:r>
              <a:rPr lang="en-US" sz="3200" b="1" dirty="0" smtClean="0"/>
              <a:t>For the Women concerning grace- </a:t>
            </a:r>
            <a:r>
              <a:rPr lang="en-US" sz="3200" dirty="0" smtClean="0"/>
              <a:t>Titus 2:3</a:t>
            </a:r>
          </a:p>
          <a:p>
            <a:r>
              <a:rPr lang="en-US" sz="3200" dirty="0" smtClean="0"/>
              <a:t>For women, Paul gives slightly different guidance where Grace is concerned: “Likewise, teach the older women to be reverent in the way they live, not to be slanderers or addicted to much wine, but to teach what is good” </a:t>
            </a:r>
            <a:endParaRPr lang="en-US" sz="3200" dirty="0"/>
          </a:p>
        </p:txBody>
      </p:sp>
    </p:spTree>
    <p:extLst>
      <p:ext uri="{BB962C8B-B14F-4D97-AF65-F5344CB8AC3E}">
        <p14:creationId xmlns:p14="http://schemas.microsoft.com/office/powerpoint/2010/main" val="22435499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009" y="685800"/>
            <a:ext cx="7989752" cy="1083329"/>
          </a:xfrm>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224385" y="2057400"/>
            <a:ext cx="8763000" cy="4343399"/>
          </a:xfrm>
        </p:spPr>
        <p:txBody>
          <a:bodyPr>
            <a:noAutofit/>
          </a:bodyPr>
          <a:lstStyle/>
          <a:p>
            <a:pPr marL="0" indent="0">
              <a:buNone/>
            </a:pPr>
            <a:r>
              <a:rPr lang="en-US" sz="2800" b="1" dirty="0" smtClean="0"/>
              <a:t>For The Young Women</a:t>
            </a:r>
            <a:r>
              <a:rPr lang="en-US" sz="2800" dirty="0" smtClean="0"/>
              <a:t>-Titus 2:4-5</a:t>
            </a:r>
          </a:p>
          <a:p>
            <a:r>
              <a:rPr lang="en-US" sz="2800" dirty="0" smtClean="0"/>
              <a:t>Paul expects older women to be able to teach: “They can train the younger women to love their husbands and children, to be self-controlled and pure, to be busy at home, to be kind, and to be subject to their husbands”</a:t>
            </a:r>
          </a:p>
          <a:p>
            <a:r>
              <a:rPr lang="en-US" sz="2800" dirty="0" smtClean="0"/>
              <a:t>It was up to the older (mature) women to teach the younger women. </a:t>
            </a:r>
          </a:p>
          <a:p>
            <a:r>
              <a:rPr lang="en-US" sz="2800" dirty="0" smtClean="0"/>
              <a:t>Believers should perform their jobs well so that people will listen to what we say about Jesus.</a:t>
            </a:r>
            <a:endParaRPr lang="en-US" sz="2800" dirty="0"/>
          </a:p>
        </p:txBody>
      </p:sp>
    </p:spTree>
    <p:extLst>
      <p:ext uri="{BB962C8B-B14F-4D97-AF65-F5344CB8AC3E}">
        <p14:creationId xmlns:p14="http://schemas.microsoft.com/office/powerpoint/2010/main" val="3890856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270768" y="2057400"/>
            <a:ext cx="8610600" cy="4267199"/>
          </a:xfrm>
        </p:spPr>
        <p:txBody>
          <a:bodyPr>
            <a:noAutofit/>
          </a:bodyPr>
          <a:lstStyle/>
          <a:p>
            <a:pPr marL="0" indent="0">
              <a:buNone/>
            </a:pPr>
            <a:r>
              <a:rPr lang="en-US" sz="2400" b="1" dirty="0" smtClean="0"/>
              <a:t>For The Young Men</a:t>
            </a:r>
            <a:r>
              <a:rPr lang="en-US" sz="2400" dirty="0" smtClean="0"/>
              <a:t>- Titus 3:6-7</a:t>
            </a:r>
          </a:p>
          <a:p>
            <a:r>
              <a:rPr lang="en-US" sz="2400" dirty="0" smtClean="0"/>
              <a:t>Similarly, Paul encourage the young men to be self-controlled. In everything set them an example by doing what is good”. </a:t>
            </a:r>
          </a:p>
          <a:p>
            <a:r>
              <a:rPr lang="en-US" sz="2400" dirty="0" smtClean="0"/>
              <a:t>Titus  being young would not teach just by words, but also in what he does. </a:t>
            </a:r>
          </a:p>
          <a:p>
            <a:r>
              <a:rPr lang="en-US" sz="2400" dirty="0" smtClean="0"/>
              <a:t>Even his style of teaching is important: “In your teaching show integrity, seriousness and soundness of speech that cannot be condemned.” Why? Because our reputation as bearers of the gospel is important: “So that those who oppose you may be ashamed because they have nothing bad to say about us.”</a:t>
            </a:r>
            <a:endParaRPr lang="en-US" sz="2400" dirty="0"/>
          </a:p>
        </p:txBody>
      </p:sp>
    </p:spTree>
    <p:extLst>
      <p:ext uri="{BB962C8B-B14F-4D97-AF65-F5344CB8AC3E}">
        <p14:creationId xmlns:p14="http://schemas.microsoft.com/office/powerpoint/2010/main" val="5688495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381000" y="1905000"/>
            <a:ext cx="8915400" cy="4267200"/>
          </a:xfrm>
        </p:spPr>
        <p:txBody>
          <a:bodyPr>
            <a:noAutofit/>
          </a:bodyPr>
          <a:lstStyle/>
          <a:p>
            <a:r>
              <a:rPr lang="en-US" sz="2800" dirty="0" smtClean="0"/>
              <a:t>The way we live, the way we work, the way we treat our families and neighbors, all make a difference in how receptive people will be to the message we share. </a:t>
            </a:r>
          </a:p>
          <a:p>
            <a:r>
              <a:rPr lang="en-US" sz="2800" dirty="0" smtClean="0"/>
              <a:t>Titus 2:11- It’s important to be a good example. “For the grace of God that brings salvation has appeared to all men” (v. 11).</a:t>
            </a:r>
          </a:p>
          <a:p>
            <a:r>
              <a:rPr lang="en-US" sz="2800" dirty="0" smtClean="0"/>
              <a:t>Not everyone has seen it yet, but salvation is available to everyone on the basis of grace. </a:t>
            </a:r>
            <a:endParaRPr lang="en-US" sz="2800" dirty="0"/>
          </a:p>
        </p:txBody>
      </p:sp>
    </p:spTree>
    <p:extLst>
      <p:ext uri="{BB962C8B-B14F-4D97-AF65-F5344CB8AC3E}">
        <p14:creationId xmlns:p14="http://schemas.microsoft.com/office/powerpoint/2010/main" val="11958117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232668" y="1981200"/>
            <a:ext cx="8686800" cy="4267199"/>
          </a:xfrm>
        </p:spPr>
        <p:txBody>
          <a:bodyPr>
            <a:noAutofit/>
          </a:bodyPr>
          <a:lstStyle/>
          <a:p>
            <a:pPr marL="0" indent="0">
              <a:buNone/>
            </a:pPr>
            <a:r>
              <a:rPr lang="en-US" sz="2400" b="1" dirty="0" smtClean="0"/>
              <a:t>Why Is Grace Important?: </a:t>
            </a:r>
            <a:r>
              <a:rPr lang="en-US" sz="2400" dirty="0" smtClean="0"/>
              <a:t>Titus 2:12</a:t>
            </a:r>
          </a:p>
          <a:p>
            <a:r>
              <a:rPr lang="en-US" sz="2400" dirty="0" smtClean="0"/>
              <a:t>And what does this grace do? “It teaches us to say ‘No’ to ungodliness and worldly passions, and to live self-controlled, upright and godly lives in this present age” (v. 12). </a:t>
            </a:r>
          </a:p>
          <a:p>
            <a:r>
              <a:rPr lang="en-US" sz="2400" dirty="0" smtClean="0"/>
              <a:t>Grace—if we understand it correctly— teaches us to reject sin and to do good.</a:t>
            </a:r>
          </a:p>
          <a:p>
            <a:r>
              <a:rPr lang="en-US" sz="2400" dirty="0" smtClean="0"/>
              <a:t> As children of God, we want to be like the Son of God, but we cannot do this on our own strength. It is only by God’s grace/guidance that we are enabled to do what he wants. </a:t>
            </a:r>
            <a:endParaRPr lang="en-US" sz="2400" dirty="0"/>
          </a:p>
        </p:txBody>
      </p:sp>
    </p:spTree>
    <p:extLst>
      <p:ext uri="{BB962C8B-B14F-4D97-AF65-F5344CB8AC3E}">
        <p14:creationId xmlns:p14="http://schemas.microsoft.com/office/powerpoint/2010/main" val="2090906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p:txBody>
          <a:bodyPr>
            <a:noAutofit/>
          </a:bodyPr>
          <a:lstStyle/>
          <a:p>
            <a:r>
              <a:rPr lang="en-US" sz="2800" dirty="0" smtClean="0"/>
              <a:t>What did Jesus do? He “gave himself for us to redeem us from all wickedness and to purify for himself a people that are his very own, eager to do what is good” (v. 14). </a:t>
            </a:r>
          </a:p>
          <a:p>
            <a:r>
              <a:rPr lang="en-US" sz="2800" dirty="0" smtClean="0"/>
              <a:t>He redeemed us from sin. But Christ has a purpose for us beyond that: He wants to purify us, to eliminate the sin, and to create in us a desire for good behavior. </a:t>
            </a:r>
          </a:p>
        </p:txBody>
      </p:sp>
    </p:spTree>
    <p:extLst>
      <p:ext uri="{BB962C8B-B14F-4D97-AF65-F5344CB8AC3E}">
        <p14:creationId xmlns:p14="http://schemas.microsoft.com/office/powerpoint/2010/main" val="2415826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Grace Is Important?</a:t>
            </a:r>
          </a:p>
        </p:txBody>
      </p:sp>
      <p:sp>
        <p:nvSpPr>
          <p:cNvPr id="3" name="Content Placeholder 2"/>
          <p:cNvSpPr>
            <a:spLocks noGrp="1"/>
          </p:cNvSpPr>
          <p:nvPr>
            <p:ph idx="1"/>
          </p:nvPr>
        </p:nvSpPr>
        <p:spPr>
          <a:xfrm>
            <a:off x="594444" y="1981200"/>
            <a:ext cx="8549556" cy="4648200"/>
          </a:xfrm>
        </p:spPr>
        <p:txBody>
          <a:bodyPr>
            <a:noAutofit/>
          </a:bodyPr>
          <a:lstStyle/>
          <a:p>
            <a:r>
              <a:rPr lang="en-US" sz="3600" dirty="0" smtClean="0"/>
              <a:t>Grace means the </a:t>
            </a:r>
            <a:r>
              <a:rPr lang="en-US" sz="3600" dirty="0"/>
              <a:t>free and unmerited favor of God, as manifested in the salvation of sinners and </a:t>
            </a:r>
            <a:r>
              <a:rPr lang="en-US" sz="3600" dirty="0" smtClean="0"/>
              <a:t>presentation </a:t>
            </a:r>
            <a:r>
              <a:rPr lang="en-US" sz="3600" dirty="0"/>
              <a:t>of blessings. </a:t>
            </a:r>
            <a:endParaRPr lang="en-US" sz="3600" dirty="0" smtClean="0"/>
          </a:p>
          <a:p>
            <a:r>
              <a:rPr lang="en-US" sz="3600" dirty="0" smtClean="0"/>
              <a:t>It </a:t>
            </a:r>
            <a:r>
              <a:rPr lang="en-US" sz="3600" dirty="0"/>
              <a:t>doesn't mean that we serve God less, but rather that we serve with a new attitude and motive.</a:t>
            </a:r>
          </a:p>
        </p:txBody>
      </p:sp>
    </p:spTree>
    <p:extLst>
      <p:ext uri="{BB962C8B-B14F-4D97-AF65-F5344CB8AC3E}">
        <p14:creationId xmlns:p14="http://schemas.microsoft.com/office/powerpoint/2010/main" val="42243512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581192" y="2228003"/>
            <a:ext cx="8258008" cy="4172797"/>
          </a:xfrm>
        </p:spPr>
        <p:txBody>
          <a:bodyPr>
            <a:noAutofit/>
          </a:bodyPr>
          <a:lstStyle/>
          <a:p>
            <a:pPr marL="0" indent="0">
              <a:buNone/>
            </a:pPr>
            <a:r>
              <a:rPr lang="en-US" sz="2800" b="1" dirty="0" smtClean="0"/>
              <a:t>Why Is Grace Important? : </a:t>
            </a:r>
            <a:r>
              <a:rPr lang="en-US" sz="2800" dirty="0" smtClean="0"/>
              <a:t> Titus-2:15</a:t>
            </a:r>
          </a:p>
          <a:p>
            <a:r>
              <a:rPr lang="en-US" sz="2800" dirty="0" smtClean="0"/>
              <a:t>So Paul summarizes his point: “These, then, are the things you should teach. Encourage and rebuke with all authority. Do not let anyone despise you”. </a:t>
            </a:r>
          </a:p>
          <a:p>
            <a:r>
              <a:rPr lang="en-US" sz="2800" dirty="0" smtClean="0"/>
              <a:t>Jesus wants people who are eager to do good,  as with Titus, we as messengers of Christ, should have and encourage good behavior and speak out against bad behavior so no one could despise the Savior we represent. Do nothing that the ministry be blamed.</a:t>
            </a:r>
            <a:endParaRPr lang="en-US" sz="2800" dirty="0"/>
          </a:p>
        </p:txBody>
      </p:sp>
    </p:spTree>
    <p:extLst>
      <p:ext uri="{BB962C8B-B14F-4D97-AF65-F5344CB8AC3E}">
        <p14:creationId xmlns:p14="http://schemas.microsoft.com/office/powerpoint/2010/main" val="2283819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228600" y="2286000"/>
            <a:ext cx="8342344" cy="3572798"/>
          </a:xfrm>
        </p:spPr>
        <p:txBody>
          <a:bodyPr>
            <a:noAutofit/>
          </a:bodyPr>
          <a:lstStyle/>
          <a:p>
            <a:r>
              <a:rPr lang="en-US" sz="3200" dirty="0" smtClean="0"/>
              <a:t>Paul shares in his letter to the church that: “Titus is going to have to correct you on some of your behavior. But he is simply doing what I would have done, and doing what grace (God’s guidance) tells you, if you are willing to hear what it says.” </a:t>
            </a:r>
          </a:p>
          <a:p>
            <a:r>
              <a:rPr lang="en-US" sz="3200" dirty="0" smtClean="0"/>
              <a:t>In the same way today, we should not despise those who exhort us to resist sin and do good. </a:t>
            </a:r>
            <a:endParaRPr lang="en-US" sz="3200" dirty="0"/>
          </a:p>
        </p:txBody>
      </p:sp>
    </p:spTree>
    <p:extLst>
      <p:ext uri="{BB962C8B-B14F-4D97-AF65-F5344CB8AC3E}">
        <p14:creationId xmlns:p14="http://schemas.microsoft.com/office/powerpoint/2010/main" val="2340899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81192" y="1905000"/>
            <a:ext cx="7989752" cy="3630795"/>
          </a:xfrm>
        </p:spPr>
        <p:txBody>
          <a:bodyPr>
            <a:normAutofit/>
          </a:bodyPr>
          <a:lstStyle/>
          <a:p>
            <a:pPr marL="0" indent="0">
              <a:buNone/>
            </a:pPr>
            <a:r>
              <a:rPr lang="en-US" sz="3600" dirty="0" smtClean="0"/>
              <a:t>Next Wed. Bible Study-5/21/15</a:t>
            </a:r>
          </a:p>
          <a:p>
            <a:r>
              <a:rPr lang="en-US" sz="3600" dirty="0" smtClean="0"/>
              <a:t>Topic: What Are You Building On?</a:t>
            </a:r>
          </a:p>
          <a:p>
            <a:r>
              <a:rPr lang="en-US" sz="3600" dirty="0" smtClean="0"/>
              <a:t>Scriptures: </a:t>
            </a:r>
            <a:r>
              <a:rPr lang="en-US" sz="3600" dirty="0"/>
              <a:t>Luke 6: </a:t>
            </a:r>
            <a:r>
              <a:rPr lang="en-US" sz="3600" dirty="0" smtClean="0"/>
              <a:t>43-49, </a:t>
            </a:r>
            <a:r>
              <a:rPr lang="en-US" sz="3600" dirty="0"/>
              <a:t>I Corin. </a:t>
            </a:r>
            <a:r>
              <a:rPr lang="en-US" sz="3600" dirty="0" smtClean="0"/>
              <a:t>3:9-17, </a:t>
            </a:r>
            <a:r>
              <a:rPr lang="en-US" sz="3600" dirty="0"/>
              <a:t>Phil. </a:t>
            </a:r>
            <a:r>
              <a:rPr lang="en-US" sz="3600" dirty="0" smtClean="0"/>
              <a:t>2:12 &amp; </a:t>
            </a:r>
            <a:r>
              <a:rPr lang="en-US" sz="3600" dirty="0"/>
              <a:t>Eph. </a:t>
            </a:r>
            <a:r>
              <a:rPr lang="en-US" sz="3600" dirty="0" smtClean="0"/>
              <a:t>5:8-16</a:t>
            </a:r>
            <a:endParaRPr lang="en-US" sz="3600" dirty="0"/>
          </a:p>
        </p:txBody>
      </p:sp>
    </p:spTree>
    <p:extLst>
      <p:ext uri="{BB962C8B-B14F-4D97-AF65-F5344CB8AC3E}">
        <p14:creationId xmlns:p14="http://schemas.microsoft.com/office/powerpoint/2010/main" val="8472228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References:</a:t>
            </a:r>
          </a:p>
          <a:p>
            <a:r>
              <a:rPr lang="en-US" sz="3200" dirty="0" smtClean="0"/>
              <a:t>Making Grace Look Good-Grace Communion International-Living and Sharing the Gospel</a:t>
            </a:r>
          </a:p>
          <a:p>
            <a:r>
              <a:rPr lang="en-US" sz="3200" dirty="0" smtClean="0"/>
              <a:t>Living Daily by the Grace of God-Bob Hoekstra, blue letter bible</a:t>
            </a:r>
            <a:endParaRPr lang="en-US" sz="3200" dirty="0"/>
          </a:p>
        </p:txBody>
      </p:sp>
    </p:spTree>
    <p:extLst>
      <p:ext uri="{BB962C8B-B14F-4D97-AF65-F5344CB8AC3E}">
        <p14:creationId xmlns:p14="http://schemas.microsoft.com/office/powerpoint/2010/main" val="3653268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156468" y="1905000"/>
            <a:ext cx="8839200" cy="4325197"/>
          </a:xfrm>
        </p:spPr>
        <p:txBody>
          <a:bodyPr>
            <a:noAutofit/>
          </a:bodyPr>
          <a:lstStyle/>
          <a:p>
            <a:r>
              <a:rPr lang="en-US" sz="3200" dirty="0" smtClean="0"/>
              <a:t>Grace means that we are not penalized for sin. Jesus Christ himself is God’s grace to us. He gave us undeserved favor. Favor deserved is not grace.</a:t>
            </a:r>
          </a:p>
          <a:p>
            <a:r>
              <a:rPr lang="en-US" sz="3200" dirty="0" smtClean="0"/>
              <a:t>The real problem is thinking that grace means God makes an exception to a rule, a requirement or an obligation. That is a common, everyday misunderstanding of grace.</a:t>
            </a:r>
          </a:p>
        </p:txBody>
      </p:sp>
    </p:spTree>
    <p:extLst>
      <p:ext uri="{BB962C8B-B14F-4D97-AF65-F5344CB8AC3E}">
        <p14:creationId xmlns:p14="http://schemas.microsoft.com/office/powerpoint/2010/main" val="3390961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152400" y="1905000"/>
            <a:ext cx="8706678" cy="4477597"/>
          </a:xfrm>
        </p:spPr>
        <p:txBody>
          <a:bodyPr>
            <a:noAutofit/>
          </a:bodyPr>
          <a:lstStyle/>
          <a:p>
            <a:r>
              <a:rPr lang="en-US" sz="2400" dirty="0" smtClean="0"/>
              <a:t>Jesus revealed in word and in action that God himself is full of grace. Grace isn’t just one of the things God happens to do every now and then. Grace is who God is. God gives us his grace out of his own nature and character. </a:t>
            </a:r>
          </a:p>
          <a:p>
            <a:r>
              <a:rPr lang="en-US" sz="2400" dirty="0" smtClean="0"/>
              <a:t>He does not give out of a dependence upon us, nor does he give because we somehow obligate him to extend his good gifts to us. God gives grace because he has a giving nature. </a:t>
            </a:r>
          </a:p>
          <a:p>
            <a:r>
              <a:rPr lang="en-US" sz="2400" dirty="0" smtClean="0"/>
              <a:t>That means that God gives us his grace in Jesus Christ, freely. Paul calls grace a free gift from God in his letter to the Romans </a:t>
            </a:r>
            <a:endParaRPr lang="en-US" sz="2400" dirty="0"/>
          </a:p>
        </p:txBody>
      </p:sp>
    </p:spTree>
    <p:extLst>
      <p:ext uri="{BB962C8B-B14F-4D97-AF65-F5344CB8AC3E}">
        <p14:creationId xmlns:p14="http://schemas.microsoft.com/office/powerpoint/2010/main" val="2359712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0" y="2057401"/>
            <a:ext cx="9144000" cy="4419600"/>
          </a:xfrm>
        </p:spPr>
        <p:txBody>
          <a:bodyPr>
            <a:noAutofit/>
          </a:bodyPr>
          <a:lstStyle/>
          <a:p>
            <a:r>
              <a:rPr lang="en-US" sz="3200" dirty="0" smtClean="0"/>
              <a:t>Others feel, grace means that pretty much anything goes since it’s all forgiven beforehand. This view sees grace as a free pass—carte blanche permission to do whatever one wants. “It’s our get out of jail card.”</a:t>
            </a:r>
          </a:p>
          <a:p>
            <a:r>
              <a:rPr lang="en-US" sz="3200" dirty="0"/>
              <a:t>S</a:t>
            </a:r>
            <a:r>
              <a:rPr lang="en-US" sz="3200" dirty="0" smtClean="0"/>
              <a:t>ome hold  to this extreme opinion, and I believe is an unbiblical, view of grace.</a:t>
            </a:r>
          </a:p>
          <a:p>
            <a:r>
              <a:rPr lang="en-US" sz="3200" dirty="0" smtClean="0"/>
              <a:t>While others  may know that there are some limits. </a:t>
            </a:r>
          </a:p>
        </p:txBody>
      </p:sp>
    </p:spTree>
    <p:extLst>
      <p:ext uri="{BB962C8B-B14F-4D97-AF65-F5344CB8AC3E}">
        <p14:creationId xmlns:p14="http://schemas.microsoft.com/office/powerpoint/2010/main" val="2230564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366796" y="2286000"/>
            <a:ext cx="8418544" cy="3572799"/>
          </a:xfrm>
        </p:spPr>
        <p:txBody>
          <a:bodyPr>
            <a:noAutofit/>
          </a:bodyPr>
          <a:lstStyle/>
          <a:p>
            <a:r>
              <a:rPr lang="en-US" sz="3600" dirty="0" smtClean="0"/>
              <a:t>Some people do hold the idea that living by God’s grace means that it doesn’t matter what we do given that we are saved by grace and not by works. </a:t>
            </a:r>
          </a:p>
          <a:p>
            <a:r>
              <a:rPr lang="en-US" sz="3600" dirty="0" smtClean="0"/>
              <a:t>According to this view, grace means no obligations, no rules, and no expected or required patterns of relationship.</a:t>
            </a:r>
            <a:endParaRPr lang="en-US" sz="3600" dirty="0"/>
          </a:p>
        </p:txBody>
      </p:sp>
    </p:spTree>
    <p:extLst>
      <p:ext uri="{BB962C8B-B14F-4D97-AF65-F5344CB8AC3E}">
        <p14:creationId xmlns:p14="http://schemas.microsoft.com/office/powerpoint/2010/main" val="2021211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p:txBody>
          <a:bodyPr/>
          <a:lstStyle/>
          <a:p>
            <a:r>
              <a:rPr lang="en-US" sz="5400" dirty="0" smtClean="0"/>
              <a:t>How </a:t>
            </a:r>
            <a:r>
              <a:rPr lang="en-US" sz="5400" dirty="0"/>
              <a:t>then does grace teach us to avoid sin?</a:t>
            </a:r>
          </a:p>
          <a:p>
            <a:endParaRPr lang="en-US" dirty="0"/>
          </a:p>
        </p:txBody>
      </p:sp>
    </p:spTree>
    <p:extLst>
      <p:ext uri="{BB962C8B-B14F-4D97-AF65-F5344CB8AC3E}">
        <p14:creationId xmlns:p14="http://schemas.microsoft.com/office/powerpoint/2010/main" val="623555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Grace Is Important?</a:t>
            </a:r>
            <a:endParaRPr lang="en-US" sz="4400" dirty="0"/>
          </a:p>
        </p:txBody>
      </p:sp>
      <p:sp>
        <p:nvSpPr>
          <p:cNvPr id="3" name="Content Placeholder 2"/>
          <p:cNvSpPr>
            <a:spLocks noGrp="1"/>
          </p:cNvSpPr>
          <p:nvPr>
            <p:ph idx="1"/>
          </p:nvPr>
        </p:nvSpPr>
        <p:spPr>
          <a:xfrm>
            <a:off x="42168" y="2209800"/>
            <a:ext cx="9067800" cy="3886200"/>
          </a:xfrm>
        </p:spPr>
        <p:txBody>
          <a:bodyPr>
            <a:noAutofit/>
          </a:bodyPr>
          <a:lstStyle/>
          <a:p>
            <a:r>
              <a:rPr lang="en-US" sz="2800" dirty="0" smtClean="0"/>
              <a:t>Paul referred to it in when addressing the accusation that his emphasis on grace was encouraging people to “continue in sin in order that grace may abound” (</a:t>
            </a:r>
            <a:r>
              <a:rPr lang="en-US" sz="2800" dirty="0" smtClean="0">
                <a:hlinkClick r:id="rId2"/>
              </a:rPr>
              <a:t>Rom, 6:1</a:t>
            </a:r>
            <a:r>
              <a:rPr lang="en-US" sz="2800" dirty="0" smtClean="0"/>
              <a:t>). Paul’s reply was short and direct: “By no means!” (Rom. 6:2).</a:t>
            </a:r>
          </a:p>
          <a:p>
            <a:r>
              <a:rPr lang="en-US" sz="2800" dirty="0" smtClean="0"/>
              <a:t> Then a few sentences later he repeats their charge against him and answers it: “What then? Should we sin because we are not under law but under grace? By no means!” ( Rom. 6:15). You are a slave to whomever you obey.</a:t>
            </a:r>
            <a:endParaRPr lang="en-US" sz="2800" dirty="0"/>
          </a:p>
        </p:txBody>
      </p:sp>
    </p:spTree>
    <p:extLst>
      <p:ext uri="{BB962C8B-B14F-4D97-AF65-F5344CB8AC3E}">
        <p14:creationId xmlns:p14="http://schemas.microsoft.com/office/powerpoint/2010/main" val="4112918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Dividend</Template>
  <TotalTime>421</TotalTime>
  <Words>2190</Words>
  <Application>Microsoft Office PowerPoint</Application>
  <PresentationFormat>On-screen Show (4:3)</PresentationFormat>
  <Paragraphs>111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vt:lpstr>
      <vt:lpstr>Gill Sans MT</vt:lpstr>
      <vt:lpstr>Wingdings 2</vt:lpstr>
      <vt:lpstr>Dividend</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Why Grace Is Important?</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Grace Is Important?</dc:title>
  <dc:creator>vhanflstubbp</dc:creator>
  <cp:lastModifiedBy>AFCC</cp:lastModifiedBy>
  <cp:revision>22</cp:revision>
  <cp:lastPrinted>2015-05-13T22:41:55Z</cp:lastPrinted>
  <dcterms:created xsi:type="dcterms:W3CDTF">2015-04-27T16:01:09Z</dcterms:created>
  <dcterms:modified xsi:type="dcterms:W3CDTF">2015-05-14T00:30:11Z</dcterms:modified>
</cp:coreProperties>
</file>