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65" r:id="rId6"/>
    <p:sldId id="259" r:id="rId7"/>
    <p:sldId id="262" r:id="rId8"/>
    <p:sldId id="266" r:id="rId9"/>
    <p:sldId id="263" r:id="rId10"/>
    <p:sldId id="267" r:id="rId11"/>
    <p:sldId id="264"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2" d="100"/>
          <a:sy n="72" d="100"/>
        </p:scale>
        <p:origin x="660"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12/11/2019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12/11/2019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12/11/2019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12/11/2019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48665-1E80-4AE3-A6D8-2F9EE8BC6BD3}"/>
              </a:ext>
            </a:extLst>
          </p:cNvPr>
          <p:cNvSpPr>
            <a:spLocks noGrp="1"/>
          </p:cNvSpPr>
          <p:nvPr>
            <p:ph type="ctrTitle"/>
          </p:nvPr>
        </p:nvSpPr>
        <p:spPr/>
        <p:txBody>
          <a:bodyPr/>
          <a:lstStyle/>
          <a:p>
            <a:r>
              <a:rPr lang="en-US" dirty="0"/>
              <a:t>Why We Should Study the Bible</a:t>
            </a:r>
          </a:p>
        </p:txBody>
      </p:sp>
      <p:sp>
        <p:nvSpPr>
          <p:cNvPr id="3" name="Subtitle 2">
            <a:extLst>
              <a:ext uri="{FF2B5EF4-FFF2-40B4-BE49-F238E27FC236}">
                <a16:creationId xmlns:a16="http://schemas.microsoft.com/office/drawing/2014/main" id="{C2E75C67-7388-47C5-8A5A-2AE55CAE61DD}"/>
              </a:ext>
            </a:extLst>
          </p:cNvPr>
          <p:cNvSpPr>
            <a:spLocks noGrp="1"/>
          </p:cNvSpPr>
          <p:nvPr>
            <p:ph type="subTitle" idx="1"/>
          </p:nvPr>
        </p:nvSpPr>
        <p:spPr>
          <a:xfrm>
            <a:off x="940904" y="4389120"/>
            <a:ext cx="8719930" cy="1733384"/>
          </a:xfrm>
        </p:spPr>
        <p:txBody>
          <a:bodyPr>
            <a:noAutofit/>
          </a:bodyPr>
          <a:lstStyle/>
          <a:p>
            <a:r>
              <a:rPr lang="en-US" sz="4000" dirty="0"/>
              <a:t>As newborn babes, desire the pure milk of the word, that you may grow thereby. I Pet. 2:2</a:t>
            </a:r>
          </a:p>
        </p:txBody>
      </p:sp>
    </p:spTree>
    <p:extLst>
      <p:ext uri="{BB962C8B-B14F-4D97-AF65-F5344CB8AC3E}">
        <p14:creationId xmlns:p14="http://schemas.microsoft.com/office/powerpoint/2010/main" val="1193673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DC7B-5187-40A9-A158-C394534D6826}"/>
              </a:ext>
            </a:extLst>
          </p:cNvPr>
          <p:cNvSpPr>
            <a:spLocks noGrp="1"/>
          </p:cNvSpPr>
          <p:nvPr>
            <p:ph type="title"/>
          </p:nvPr>
        </p:nvSpPr>
        <p:spPr>
          <a:xfrm>
            <a:off x="1069848" y="245165"/>
            <a:ext cx="10058400" cy="682487"/>
          </a:xfrm>
        </p:spPr>
        <p:txBody>
          <a:bodyPr>
            <a:normAutofit fontScale="90000"/>
          </a:bodyPr>
          <a:lstStyle/>
          <a:p>
            <a:pPr algn="ctr"/>
            <a:r>
              <a:rPr lang="en-US" dirty="0"/>
              <a:t>Study</a:t>
            </a:r>
          </a:p>
        </p:txBody>
      </p:sp>
      <p:sp>
        <p:nvSpPr>
          <p:cNvPr id="3" name="Content Placeholder 2">
            <a:extLst>
              <a:ext uri="{FF2B5EF4-FFF2-40B4-BE49-F238E27FC236}">
                <a16:creationId xmlns:a16="http://schemas.microsoft.com/office/drawing/2014/main" id="{40450B4F-AAE5-4DE9-AAC7-2E86B09AA866}"/>
              </a:ext>
            </a:extLst>
          </p:cNvPr>
          <p:cNvSpPr>
            <a:spLocks noGrp="1"/>
          </p:cNvSpPr>
          <p:nvPr>
            <p:ph idx="1"/>
          </p:nvPr>
        </p:nvSpPr>
        <p:spPr>
          <a:xfrm>
            <a:off x="291549" y="1020417"/>
            <a:ext cx="11582400" cy="5592418"/>
          </a:xfrm>
        </p:spPr>
        <p:txBody>
          <a:bodyPr>
            <a:noAutofit/>
          </a:bodyPr>
          <a:lstStyle/>
          <a:p>
            <a:r>
              <a:rPr lang="en-US" sz="2400" dirty="0"/>
              <a:t>Work hard so you can present yourself to God and receive his approval. Be a good worker, one who does not need to be ashamed and who correctly explains the word of truth. II Tim. 2:15 (NLT)</a:t>
            </a:r>
          </a:p>
          <a:p>
            <a:r>
              <a:rPr lang="en-US" sz="2400" b="1" dirty="0"/>
              <a:t>Study</a:t>
            </a:r>
            <a:r>
              <a:rPr lang="en-US" sz="2400" dirty="0"/>
              <a:t> this Book of Instruction continually. Meditate on it day and night so you will be sure to obey everything written in it. Only then will you prosper and succeed in all you do. Joshua 1:8 (NLT)</a:t>
            </a:r>
          </a:p>
          <a:p>
            <a:r>
              <a:rPr lang="en-US" sz="2400" dirty="0"/>
              <a:t>Repeat these basic essentials over and over to God’s people. Warn them before God against pious nitpicking, which chips away at the faith. It just wears everyone out. Concentrate on doing your best for God, work you won’t be ashamed of, laying out the truth plain and simple. </a:t>
            </a:r>
          </a:p>
          <a:p>
            <a:r>
              <a:rPr lang="en-US" sz="2400" dirty="0"/>
              <a:t>Stay clear of pious talk that is only talk. Words are not mere words, you know. If they’re not backed by a godly life, they accumulate as poison in the soul. Hymenaeus and </a:t>
            </a:r>
            <a:r>
              <a:rPr lang="en-US" sz="2400" dirty="0" err="1"/>
              <a:t>Philetus</a:t>
            </a:r>
            <a:r>
              <a:rPr lang="en-US" sz="2400" dirty="0"/>
              <a:t> are examples, throwing believers off stride and missing the truth by a mile by saying the resurrection is over and done with.  </a:t>
            </a:r>
            <a:r>
              <a:rPr lang="en-US" dirty="0"/>
              <a:t>II Tim. 2:15-18 (MSG)</a:t>
            </a:r>
          </a:p>
        </p:txBody>
      </p:sp>
    </p:spTree>
    <p:extLst>
      <p:ext uri="{BB962C8B-B14F-4D97-AF65-F5344CB8AC3E}">
        <p14:creationId xmlns:p14="http://schemas.microsoft.com/office/powerpoint/2010/main" val="346793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9BD74-4658-4FD2-A45E-B70C7C92B924}"/>
              </a:ext>
            </a:extLst>
          </p:cNvPr>
          <p:cNvSpPr>
            <a:spLocks noGrp="1"/>
          </p:cNvSpPr>
          <p:nvPr>
            <p:ph type="title"/>
          </p:nvPr>
        </p:nvSpPr>
        <p:spPr>
          <a:xfrm>
            <a:off x="1069848" y="231915"/>
            <a:ext cx="10058400" cy="801756"/>
          </a:xfrm>
        </p:spPr>
        <p:txBody>
          <a:bodyPr>
            <a:normAutofit fontScale="90000"/>
          </a:bodyPr>
          <a:lstStyle/>
          <a:p>
            <a:pPr algn="ctr"/>
            <a:r>
              <a:rPr lang="en-US" dirty="0"/>
              <a:t>study</a:t>
            </a:r>
          </a:p>
        </p:txBody>
      </p:sp>
      <p:sp>
        <p:nvSpPr>
          <p:cNvPr id="3" name="Content Placeholder 2">
            <a:extLst>
              <a:ext uri="{FF2B5EF4-FFF2-40B4-BE49-F238E27FC236}">
                <a16:creationId xmlns:a16="http://schemas.microsoft.com/office/drawing/2014/main" id="{176E72A4-CA8D-4530-B5B8-6CD0B6A74453}"/>
              </a:ext>
            </a:extLst>
          </p:cNvPr>
          <p:cNvSpPr>
            <a:spLocks noGrp="1"/>
          </p:cNvSpPr>
          <p:nvPr>
            <p:ph idx="1"/>
          </p:nvPr>
        </p:nvSpPr>
        <p:spPr>
          <a:xfrm>
            <a:off x="450575" y="927653"/>
            <a:ext cx="11237842" cy="5698434"/>
          </a:xfrm>
        </p:spPr>
        <p:txBody>
          <a:bodyPr>
            <a:normAutofit lnSpcReduction="10000"/>
          </a:bodyPr>
          <a:lstStyle/>
          <a:p>
            <a:r>
              <a:rPr lang="en-US" b="1" dirty="0"/>
              <a:t>Bible Game (Who Am I)-</a:t>
            </a:r>
            <a:r>
              <a:rPr lang="en-US" dirty="0"/>
              <a:t>Where are the characters found in the bible</a:t>
            </a:r>
          </a:p>
          <a:p>
            <a:pPr marL="0" indent="0">
              <a:buNone/>
            </a:pPr>
            <a:r>
              <a:rPr lang="en-US" b="1" u="sng" dirty="0"/>
              <a:t>Group 1</a:t>
            </a:r>
          </a:p>
          <a:p>
            <a:r>
              <a:rPr lang="en-US" dirty="0"/>
              <a:t>1: I came to worship in Shiloh with my husband every year. I was barren but when I prayed to God he blessed me with a child. </a:t>
            </a:r>
          </a:p>
          <a:p>
            <a:r>
              <a:rPr lang="en-US" dirty="0"/>
              <a:t>2: I was a Nazarite from the womb. I set fire to a grain harvest using foxes with torches tied to their tales. I carried the city gates of Gaza up to the top of a hill. My girlfriend betrayed me.</a:t>
            </a:r>
          </a:p>
          <a:p>
            <a:r>
              <a:rPr lang="en-US" dirty="0"/>
              <a:t>3: I was sent to take a letter to the apostle Paul. He chose me to accompany him through Syria and Cilicia on his missionary work. In Philippi I was thrown in prison. Paul left me in Thessalonica when he was in fear of his life and later I joined him in Corinth. </a:t>
            </a:r>
          </a:p>
          <a:p>
            <a:pPr marL="0" indent="0">
              <a:buNone/>
            </a:pPr>
            <a:r>
              <a:rPr lang="en-US" b="1" u="sng" dirty="0"/>
              <a:t>Group 2</a:t>
            </a:r>
          </a:p>
          <a:p>
            <a:r>
              <a:rPr lang="en-US" dirty="0"/>
              <a:t>1: I was a prophetess. My baby brother was adopted by a foreign lady but we met again in later life. I didn't approve of his Cushite wife. God gave me leprosy for seven days because I spoke against my brother. </a:t>
            </a:r>
          </a:p>
          <a:p>
            <a:r>
              <a:rPr lang="en-US" dirty="0"/>
              <a:t>2: I was asked to curse the children of Israel but I couldn't do it. My donkey was given the power of speech for a short while. </a:t>
            </a:r>
          </a:p>
          <a:p>
            <a:r>
              <a:rPr lang="en-US" dirty="0"/>
              <a:t>3: I was the first Gentile to be baptized. The apostle Peter came and preached the gospel to me. </a:t>
            </a:r>
          </a:p>
        </p:txBody>
      </p:sp>
    </p:spTree>
    <p:extLst>
      <p:ext uri="{BB962C8B-B14F-4D97-AF65-F5344CB8AC3E}">
        <p14:creationId xmlns:p14="http://schemas.microsoft.com/office/powerpoint/2010/main" val="319777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A4037-BF25-4A7E-A73B-B72D75B3AA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F5A77F-5977-43DB-976A-4921EB4BE25A}"/>
              </a:ext>
            </a:extLst>
          </p:cNvPr>
          <p:cNvSpPr>
            <a:spLocks noGrp="1"/>
          </p:cNvSpPr>
          <p:nvPr>
            <p:ph idx="1"/>
          </p:nvPr>
        </p:nvSpPr>
        <p:spPr/>
        <p:txBody>
          <a:bodyPr/>
          <a:lstStyle/>
          <a:p>
            <a:r>
              <a:rPr lang="en-US" dirty="0"/>
              <a:t>Next week: TBA</a:t>
            </a:r>
          </a:p>
        </p:txBody>
      </p:sp>
    </p:spTree>
    <p:extLst>
      <p:ext uri="{BB962C8B-B14F-4D97-AF65-F5344CB8AC3E}">
        <p14:creationId xmlns:p14="http://schemas.microsoft.com/office/powerpoint/2010/main" val="978555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E08EC-220A-4D14-BED0-BC9CAF8F1895}"/>
              </a:ext>
            </a:extLst>
          </p:cNvPr>
          <p:cNvSpPr>
            <a:spLocks noGrp="1"/>
          </p:cNvSpPr>
          <p:nvPr>
            <p:ph type="title"/>
          </p:nvPr>
        </p:nvSpPr>
        <p:spPr>
          <a:xfrm>
            <a:off x="1069848" y="484632"/>
            <a:ext cx="10058400" cy="986359"/>
          </a:xfrm>
        </p:spPr>
        <p:txBody>
          <a:bodyPr/>
          <a:lstStyle/>
          <a:p>
            <a:pPr algn="ctr"/>
            <a:r>
              <a:rPr lang="en-US" dirty="0"/>
              <a:t>study</a:t>
            </a:r>
          </a:p>
        </p:txBody>
      </p:sp>
      <p:sp>
        <p:nvSpPr>
          <p:cNvPr id="3" name="Content Placeholder 2">
            <a:extLst>
              <a:ext uri="{FF2B5EF4-FFF2-40B4-BE49-F238E27FC236}">
                <a16:creationId xmlns:a16="http://schemas.microsoft.com/office/drawing/2014/main" id="{E9215F43-1C08-41ED-9A69-BE12B428B71A}"/>
              </a:ext>
            </a:extLst>
          </p:cNvPr>
          <p:cNvSpPr>
            <a:spLocks noGrp="1"/>
          </p:cNvSpPr>
          <p:nvPr>
            <p:ph idx="1"/>
          </p:nvPr>
        </p:nvSpPr>
        <p:spPr>
          <a:xfrm>
            <a:off x="1069848" y="1470991"/>
            <a:ext cx="10058400" cy="4902377"/>
          </a:xfrm>
        </p:spPr>
        <p:txBody>
          <a:bodyPr>
            <a:noAutofit/>
          </a:bodyPr>
          <a:lstStyle/>
          <a:p>
            <a:r>
              <a:rPr lang="en-US" sz="3600" dirty="0"/>
              <a:t>Bookstores are filled with books attempting to help us figure out this life. </a:t>
            </a:r>
          </a:p>
          <a:p>
            <a:r>
              <a:rPr lang="en-US" sz="3600" dirty="0"/>
              <a:t>Books on marriage, parenting, relationships, and personal growth fill countless shelves. </a:t>
            </a:r>
          </a:p>
          <a:p>
            <a:r>
              <a:rPr lang="en-US" sz="3600" dirty="0"/>
              <a:t>Others claim to aid in addiction recovery and explain the meaning of life. Still more give views on life after death, good and evil, and the origin of human existence. </a:t>
            </a:r>
          </a:p>
        </p:txBody>
      </p:sp>
    </p:spTree>
    <p:extLst>
      <p:ext uri="{BB962C8B-B14F-4D97-AF65-F5344CB8AC3E}">
        <p14:creationId xmlns:p14="http://schemas.microsoft.com/office/powerpoint/2010/main" val="1909187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E953-7275-4B60-99F9-709723A28452}"/>
              </a:ext>
            </a:extLst>
          </p:cNvPr>
          <p:cNvSpPr>
            <a:spLocks noGrp="1"/>
          </p:cNvSpPr>
          <p:nvPr>
            <p:ph type="title"/>
          </p:nvPr>
        </p:nvSpPr>
        <p:spPr/>
        <p:txBody>
          <a:bodyPr/>
          <a:lstStyle/>
          <a:p>
            <a:pPr algn="ctr"/>
            <a:r>
              <a:rPr lang="en-US" dirty="0"/>
              <a:t>study</a:t>
            </a:r>
          </a:p>
        </p:txBody>
      </p:sp>
      <p:sp>
        <p:nvSpPr>
          <p:cNvPr id="3" name="Content Placeholder 2">
            <a:extLst>
              <a:ext uri="{FF2B5EF4-FFF2-40B4-BE49-F238E27FC236}">
                <a16:creationId xmlns:a16="http://schemas.microsoft.com/office/drawing/2014/main" id="{C1CE4351-C6CB-4D08-9152-B669A31E5D26}"/>
              </a:ext>
            </a:extLst>
          </p:cNvPr>
          <p:cNvSpPr>
            <a:spLocks noGrp="1"/>
          </p:cNvSpPr>
          <p:nvPr>
            <p:ph idx="1"/>
          </p:nvPr>
        </p:nvSpPr>
        <p:spPr/>
        <p:txBody>
          <a:bodyPr>
            <a:normAutofit/>
          </a:bodyPr>
          <a:lstStyle/>
          <a:p>
            <a:r>
              <a:rPr lang="en-US" sz="3200" dirty="0"/>
              <a:t>But only the Bible gives us answers to those questions, and more, directly from the God who created us. </a:t>
            </a:r>
          </a:p>
          <a:p>
            <a:pPr>
              <a:buFont typeface="Arial" panose="020B0604020202020204" pitchFamily="34" charset="0"/>
              <a:buChar char="•"/>
            </a:pPr>
            <a:r>
              <a:rPr lang="en-US" sz="3200" dirty="0"/>
              <a:t>The Bible is God's inspired words to us. No self-help book can come close to the words of our Creator.</a:t>
            </a:r>
          </a:p>
          <a:p>
            <a:pPr>
              <a:buFont typeface="Arial" panose="020B0604020202020204" pitchFamily="34" charset="0"/>
              <a:buChar char="•"/>
            </a:pPr>
            <a:r>
              <a:rPr lang="en-US" sz="3200" dirty="0"/>
              <a:t>Because the Bible is the direct Word of God, breathed out by His Holy Spirit (2 Timothy 3:16), it is accurate, reliable, and inerrant. </a:t>
            </a:r>
          </a:p>
        </p:txBody>
      </p:sp>
    </p:spTree>
    <p:extLst>
      <p:ext uri="{BB962C8B-B14F-4D97-AF65-F5344CB8AC3E}">
        <p14:creationId xmlns:p14="http://schemas.microsoft.com/office/powerpoint/2010/main" val="235652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DDBE-C4D6-4CFA-94C3-3F7373EFE568}"/>
              </a:ext>
            </a:extLst>
          </p:cNvPr>
          <p:cNvSpPr>
            <a:spLocks noGrp="1"/>
          </p:cNvSpPr>
          <p:nvPr>
            <p:ph type="title"/>
          </p:nvPr>
        </p:nvSpPr>
        <p:spPr/>
        <p:txBody>
          <a:bodyPr/>
          <a:lstStyle/>
          <a:p>
            <a:pPr algn="ctr"/>
            <a:r>
              <a:rPr lang="en-US" dirty="0"/>
              <a:t>study</a:t>
            </a:r>
          </a:p>
        </p:txBody>
      </p:sp>
      <p:sp>
        <p:nvSpPr>
          <p:cNvPr id="3" name="Content Placeholder 2">
            <a:extLst>
              <a:ext uri="{FF2B5EF4-FFF2-40B4-BE49-F238E27FC236}">
                <a16:creationId xmlns:a16="http://schemas.microsoft.com/office/drawing/2014/main" id="{D222F88B-AE76-4302-B3BF-F474EC352BBB}"/>
              </a:ext>
            </a:extLst>
          </p:cNvPr>
          <p:cNvSpPr>
            <a:spLocks noGrp="1"/>
          </p:cNvSpPr>
          <p:nvPr>
            <p:ph idx="1"/>
          </p:nvPr>
        </p:nvSpPr>
        <p:spPr/>
        <p:txBody>
          <a:bodyPr>
            <a:normAutofit/>
          </a:bodyPr>
          <a:lstStyle/>
          <a:p>
            <a:r>
              <a:rPr lang="en-US" sz="3600" dirty="0"/>
              <a:t>Why do you read the word of God? </a:t>
            </a:r>
          </a:p>
        </p:txBody>
      </p:sp>
    </p:spTree>
    <p:extLst>
      <p:ext uri="{BB962C8B-B14F-4D97-AF65-F5344CB8AC3E}">
        <p14:creationId xmlns:p14="http://schemas.microsoft.com/office/powerpoint/2010/main" val="8780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9451A-44D5-4584-A2A8-A55BA5DE3F8C}"/>
              </a:ext>
            </a:extLst>
          </p:cNvPr>
          <p:cNvSpPr>
            <a:spLocks noGrp="1"/>
          </p:cNvSpPr>
          <p:nvPr>
            <p:ph type="title"/>
          </p:nvPr>
        </p:nvSpPr>
        <p:spPr>
          <a:xfrm>
            <a:off x="1069848" y="484632"/>
            <a:ext cx="10058400" cy="840585"/>
          </a:xfrm>
        </p:spPr>
        <p:txBody>
          <a:bodyPr/>
          <a:lstStyle/>
          <a:p>
            <a:pPr algn="ctr"/>
            <a:r>
              <a:rPr lang="en-US" dirty="0"/>
              <a:t>study</a:t>
            </a:r>
          </a:p>
        </p:txBody>
      </p:sp>
      <p:sp>
        <p:nvSpPr>
          <p:cNvPr id="3" name="Content Placeholder 2">
            <a:extLst>
              <a:ext uri="{FF2B5EF4-FFF2-40B4-BE49-F238E27FC236}">
                <a16:creationId xmlns:a16="http://schemas.microsoft.com/office/drawing/2014/main" id="{7CA7546E-82D6-436D-9F0A-902A9AC7BCDF}"/>
              </a:ext>
            </a:extLst>
          </p:cNvPr>
          <p:cNvSpPr>
            <a:spLocks noGrp="1"/>
          </p:cNvSpPr>
          <p:nvPr>
            <p:ph idx="1"/>
          </p:nvPr>
        </p:nvSpPr>
        <p:spPr>
          <a:xfrm>
            <a:off x="437323" y="1325217"/>
            <a:ext cx="11065564" cy="5048151"/>
          </a:xfrm>
        </p:spPr>
        <p:txBody>
          <a:bodyPr>
            <a:noAutofit/>
          </a:bodyPr>
          <a:lstStyle/>
          <a:p>
            <a:r>
              <a:rPr lang="en-US" sz="3200" dirty="0"/>
              <a:t>The Holy Scriptures, Old and New Testaments, are the written Word of God, given by divine inspiration through holy men of God who spoke and wrote as they were moved by the Holy Spirit. In this Word, God has committed to humanity the knowledge necessary for salvation.</a:t>
            </a:r>
          </a:p>
          <a:p>
            <a:r>
              <a:rPr lang="en-US" sz="3200" dirty="0"/>
              <a:t>20. Knowing this first, that no prophecy of Scripture is of any private interpretation. 21. for prophecy never came by the will of man, but holy men of God spoke as they were moved by the Holy Spirit. </a:t>
            </a:r>
            <a:r>
              <a:rPr lang="en-US" sz="1400" b="1" dirty="0"/>
              <a:t>II Pet. 1:20-21</a:t>
            </a:r>
          </a:p>
        </p:txBody>
      </p:sp>
    </p:spTree>
    <p:extLst>
      <p:ext uri="{BB962C8B-B14F-4D97-AF65-F5344CB8AC3E}">
        <p14:creationId xmlns:p14="http://schemas.microsoft.com/office/powerpoint/2010/main" val="310078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DEFF2-2A63-49EC-8CF6-C07B274254DE}"/>
              </a:ext>
            </a:extLst>
          </p:cNvPr>
          <p:cNvSpPr>
            <a:spLocks noGrp="1"/>
          </p:cNvSpPr>
          <p:nvPr>
            <p:ph type="title"/>
          </p:nvPr>
        </p:nvSpPr>
        <p:spPr>
          <a:xfrm>
            <a:off x="1069848" y="484632"/>
            <a:ext cx="10058400" cy="933351"/>
          </a:xfrm>
        </p:spPr>
        <p:txBody>
          <a:bodyPr/>
          <a:lstStyle/>
          <a:p>
            <a:pPr algn="ctr"/>
            <a:r>
              <a:rPr lang="en-US" dirty="0"/>
              <a:t>study</a:t>
            </a:r>
          </a:p>
        </p:txBody>
      </p:sp>
      <p:sp>
        <p:nvSpPr>
          <p:cNvPr id="3" name="Content Placeholder 2">
            <a:extLst>
              <a:ext uri="{FF2B5EF4-FFF2-40B4-BE49-F238E27FC236}">
                <a16:creationId xmlns:a16="http://schemas.microsoft.com/office/drawing/2014/main" id="{ED50A02B-944C-44B3-8F47-1D796D2EE542}"/>
              </a:ext>
            </a:extLst>
          </p:cNvPr>
          <p:cNvSpPr>
            <a:spLocks noGrp="1"/>
          </p:cNvSpPr>
          <p:nvPr>
            <p:ph idx="1"/>
          </p:nvPr>
        </p:nvSpPr>
        <p:spPr>
          <a:xfrm>
            <a:off x="649357" y="1510748"/>
            <a:ext cx="10999304" cy="4862620"/>
          </a:xfrm>
        </p:spPr>
        <p:txBody>
          <a:bodyPr>
            <a:noAutofit/>
          </a:bodyPr>
          <a:lstStyle/>
          <a:p>
            <a:r>
              <a:rPr lang="en-US" sz="3600" dirty="0"/>
              <a:t>The science in the Bible is accurate because the Bible was given by Him who created the world. </a:t>
            </a:r>
          </a:p>
          <a:p>
            <a:r>
              <a:rPr lang="en-US" sz="3600" dirty="0"/>
              <a:t>Scientific, geological, and historical evidence are consistent with biblical accounts. </a:t>
            </a:r>
          </a:p>
          <a:p>
            <a:r>
              <a:rPr lang="en-US" sz="3600" dirty="0"/>
              <a:t>We also know it is accurate because of the myriad prophesies and their consistent, specific fulfillments. </a:t>
            </a:r>
          </a:p>
          <a:p>
            <a:endParaRPr lang="en-US" sz="3600" dirty="0"/>
          </a:p>
        </p:txBody>
      </p:sp>
    </p:spTree>
    <p:extLst>
      <p:ext uri="{BB962C8B-B14F-4D97-AF65-F5344CB8AC3E}">
        <p14:creationId xmlns:p14="http://schemas.microsoft.com/office/powerpoint/2010/main" val="379231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FC1DE-6789-40E0-B764-5D4E521073C5}"/>
              </a:ext>
            </a:extLst>
          </p:cNvPr>
          <p:cNvSpPr>
            <a:spLocks noGrp="1"/>
          </p:cNvSpPr>
          <p:nvPr>
            <p:ph type="title"/>
          </p:nvPr>
        </p:nvSpPr>
        <p:spPr>
          <a:xfrm>
            <a:off x="1069848" y="484632"/>
            <a:ext cx="10058400" cy="1065872"/>
          </a:xfrm>
        </p:spPr>
        <p:txBody>
          <a:bodyPr/>
          <a:lstStyle/>
          <a:p>
            <a:pPr algn="ctr"/>
            <a:r>
              <a:rPr lang="en-US" dirty="0"/>
              <a:t>study</a:t>
            </a:r>
          </a:p>
        </p:txBody>
      </p:sp>
      <p:sp>
        <p:nvSpPr>
          <p:cNvPr id="3" name="Content Placeholder 2">
            <a:extLst>
              <a:ext uri="{FF2B5EF4-FFF2-40B4-BE49-F238E27FC236}">
                <a16:creationId xmlns:a16="http://schemas.microsoft.com/office/drawing/2014/main" id="{CF5B1065-C408-4D2F-8AE9-B7075321AFFA}"/>
              </a:ext>
            </a:extLst>
          </p:cNvPr>
          <p:cNvSpPr>
            <a:spLocks noGrp="1"/>
          </p:cNvSpPr>
          <p:nvPr>
            <p:ph idx="1"/>
          </p:nvPr>
        </p:nvSpPr>
        <p:spPr>
          <a:xfrm>
            <a:off x="1069848" y="1550504"/>
            <a:ext cx="10058400" cy="4822864"/>
          </a:xfrm>
        </p:spPr>
        <p:txBody>
          <a:bodyPr>
            <a:normAutofit fontScale="92500" lnSpcReduction="10000"/>
          </a:bodyPr>
          <a:lstStyle/>
          <a:p>
            <a:r>
              <a:rPr lang="en-US" sz="3000" dirty="0"/>
              <a:t>Although societies, cultures, and technologies have changed over the years, God's character remains the same. God's universal truths do not alter. </a:t>
            </a:r>
          </a:p>
          <a:p>
            <a:r>
              <a:rPr lang="en-US" sz="3000" dirty="0"/>
              <a:t>The Bible, written over the course of 4500 years, shows this. A mere 2000 years later, God's Word is as relevant to us now as it ever has been. </a:t>
            </a:r>
          </a:p>
          <a:p>
            <a:r>
              <a:rPr lang="en-US" sz="3000" dirty="0"/>
              <a:t>Mankind is still sinful, we all search for meaning and happiness in vain ways, and God is always patient, waiting for us to acknowledge Him (2 Peter 3:9). </a:t>
            </a:r>
          </a:p>
          <a:p>
            <a:r>
              <a:rPr lang="en-US" sz="3000" dirty="0"/>
              <a:t>The Bible shows that this has always been the case, and then shows us that God is always the answer.</a:t>
            </a:r>
            <a:br>
              <a:rPr lang="en-US" sz="3000" dirty="0"/>
            </a:br>
            <a:br>
              <a:rPr lang="en-US" dirty="0"/>
            </a:br>
            <a:endParaRPr lang="en-US" dirty="0"/>
          </a:p>
        </p:txBody>
      </p:sp>
    </p:spTree>
    <p:extLst>
      <p:ext uri="{BB962C8B-B14F-4D97-AF65-F5344CB8AC3E}">
        <p14:creationId xmlns:p14="http://schemas.microsoft.com/office/powerpoint/2010/main" val="124744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173A4-BD6B-4027-A6EE-D0F018B35BDD}"/>
              </a:ext>
            </a:extLst>
          </p:cNvPr>
          <p:cNvSpPr>
            <a:spLocks noGrp="1"/>
          </p:cNvSpPr>
          <p:nvPr>
            <p:ph type="title"/>
          </p:nvPr>
        </p:nvSpPr>
        <p:spPr>
          <a:xfrm>
            <a:off x="1069848" y="384313"/>
            <a:ext cx="10058400" cy="649358"/>
          </a:xfrm>
        </p:spPr>
        <p:txBody>
          <a:bodyPr>
            <a:normAutofit fontScale="90000"/>
          </a:bodyPr>
          <a:lstStyle/>
          <a:p>
            <a:pPr algn="ctr"/>
            <a:r>
              <a:rPr lang="en-US" dirty="0"/>
              <a:t>study</a:t>
            </a:r>
          </a:p>
        </p:txBody>
      </p:sp>
      <p:sp>
        <p:nvSpPr>
          <p:cNvPr id="3" name="Content Placeholder 2">
            <a:extLst>
              <a:ext uri="{FF2B5EF4-FFF2-40B4-BE49-F238E27FC236}">
                <a16:creationId xmlns:a16="http://schemas.microsoft.com/office/drawing/2014/main" id="{ED072C78-023C-4EE4-9D92-27475C841617}"/>
              </a:ext>
            </a:extLst>
          </p:cNvPr>
          <p:cNvSpPr>
            <a:spLocks noGrp="1"/>
          </p:cNvSpPr>
          <p:nvPr>
            <p:ph idx="1"/>
          </p:nvPr>
        </p:nvSpPr>
        <p:spPr>
          <a:xfrm>
            <a:off x="410817" y="1033670"/>
            <a:ext cx="11317357" cy="5618921"/>
          </a:xfrm>
        </p:spPr>
        <p:txBody>
          <a:bodyPr>
            <a:noAutofit/>
          </a:bodyPr>
          <a:lstStyle/>
          <a:p>
            <a:r>
              <a:rPr lang="en-US" dirty="0"/>
              <a:t>7</a:t>
            </a:r>
            <a:r>
              <a:rPr lang="en-US" sz="2800" dirty="0"/>
              <a:t> The law of the </a:t>
            </a:r>
            <a:r>
              <a:rPr lang="en-US" sz="2800" cap="small" dirty="0"/>
              <a:t>Lord</a:t>
            </a:r>
            <a:r>
              <a:rPr lang="en-US" sz="2800" dirty="0"/>
              <a:t> is perfect (flawless), restoring </a:t>
            </a:r>
            <a:r>
              <a:rPr lang="en-US" sz="2800" i="1" dirty="0"/>
              <a:t>and</a:t>
            </a:r>
            <a:r>
              <a:rPr lang="en-US" sz="2800" dirty="0"/>
              <a:t> refreshing (converting) the soul; The statutes (testimonies) of the </a:t>
            </a:r>
            <a:r>
              <a:rPr lang="en-US" sz="2800" cap="small" dirty="0"/>
              <a:t>Lord</a:t>
            </a:r>
            <a:r>
              <a:rPr lang="en-US" sz="2800" dirty="0"/>
              <a:t> are (sure) reliable </a:t>
            </a:r>
            <a:r>
              <a:rPr lang="en-US" sz="2800" i="1" dirty="0"/>
              <a:t>and</a:t>
            </a:r>
            <a:r>
              <a:rPr lang="en-US" sz="2800" dirty="0"/>
              <a:t> trustworthy, making wise the simple.</a:t>
            </a:r>
            <a:br>
              <a:rPr lang="en-US" sz="2800" dirty="0"/>
            </a:br>
            <a:r>
              <a:rPr lang="en-US" sz="2800" baseline="30000" dirty="0"/>
              <a:t>8 </a:t>
            </a:r>
            <a:r>
              <a:rPr lang="en-US" sz="2800" dirty="0"/>
              <a:t>The precepts of the </a:t>
            </a:r>
            <a:r>
              <a:rPr lang="en-US" sz="2800" cap="small" dirty="0"/>
              <a:t>Lord</a:t>
            </a:r>
            <a:r>
              <a:rPr lang="en-US" sz="2800" dirty="0"/>
              <a:t> are right, (rejoicing) bringing joy to the heart; The commandment of the </a:t>
            </a:r>
            <a:r>
              <a:rPr lang="en-US" sz="2800" cap="small" dirty="0"/>
              <a:t>Lord</a:t>
            </a:r>
            <a:r>
              <a:rPr lang="en-US" sz="2800" dirty="0"/>
              <a:t> is pure, enlightening the eyes.</a:t>
            </a:r>
            <a:br>
              <a:rPr lang="en-US" sz="2800" dirty="0"/>
            </a:br>
            <a:r>
              <a:rPr lang="en-US" sz="2800" baseline="30000" dirty="0"/>
              <a:t>9 </a:t>
            </a:r>
            <a:r>
              <a:rPr lang="en-US" sz="2800" dirty="0"/>
              <a:t>The fear of the </a:t>
            </a:r>
            <a:r>
              <a:rPr lang="en-US" sz="2800" cap="small" dirty="0"/>
              <a:t>Lord</a:t>
            </a:r>
            <a:r>
              <a:rPr lang="en-US" sz="2800" dirty="0"/>
              <a:t> is clean, enduring forever; The judgments of the </a:t>
            </a:r>
            <a:r>
              <a:rPr lang="en-US" sz="2800" cap="small" dirty="0"/>
              <a:t>Lord</a:t>
            </a:r>
            <a:r>
              <a:rPr lang="en-US" sz="2800" dirty="0"/>
              <a:t> are true, they are righteous altogether.</a:t>
            </a:r>
            <a:br>
              <a:rPr lang="en-US" sz="2800" dirty="0"/>
            </a:br>
            <a:r>
              <a:rPr lang="en-US" sz="2800" baseline="30000" dirty="0"/>
              <a:t>10 </a:t>
            </a:r>
            <a:r>
              <a:rPr lang="en-US" sz="2800" dirty="0"/>
              <a:t>They are more desirable than gold, yes, than much fine gold;</a:t>
            </a:r>
            <a:br>
              <a:rPr lang="en-US" sz="2800" dirty="0"/>
            </a:br>
            <a:r>
              <a:rPr lang="en-US" sz="2800" dirty="0"/>
              <a:t>Sweeter also than honey and the drippings of the honeycomb.</a:t>
            </a:r>
            <a:br>
              <a:rPr lang="en-US" sz="2800" dirty="0"/>
            </a:br>
            <a:r>
              <a:rPr lang="en-US" sz="2800" baseline="30000" dirty="0"/>
              <a:t>11 </a:t>
            </a:r>
            <a:r>
              <a:rPr lang="en-US" sz="2800" dirty="0"/>
              <a:t>Moreover, by them Your servant is warned [reminded, illuminated, and instructed];In keeping them there is great reward. </a:t>
            </a:r>
            <a:r>
              <a:rPr lang="en-US" sz="2800"/>
              <a:t>Psalm. </a:t>
            </a:r>
            <a:r>
              <a:rPr lang="en-US" sz="2800" dirty="0"/>
              <a:t>19: 7-11 (AMP)</a:t>
            </a:r>
          </a:p>
        </p:txBody>
      </p:sp>
    </p:spTree>
    <p:extLst>
      <p:ext uri="{BB962C8B-B14F-4D97-AF65-F5344CB8AC3E}">
        <p14:creationId xmlns:p14="http://schemas.microsoft.com/office/powerpoint/2010/main" val="3228307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C2CE-30E2-41E9-9A3A-DB486AD710A3}"/>
              </a:ext>
            </a:extLst>
          </p:cNvPr>
          <p:cNvSpPr>
            <a:spLocks noGrp="1"/>
          </p:cNvSpPr>
          <p:nvPr>
            <p:ph type="title"/>
          </p:nvPr>
        </p:nvSpPr>
        <p:spPr>
          <a:xfrm>
            <a:off x="1069848" y="484632"/>
            <a:ext cx="10058400" cy="959855"/>
          </a:xfrm>
        </p:spPr>
        <p:txBody>
          <a:bodyPr/>
          <a:lstStyle/>
          <a:p>
            <a:pPr algn="ctr"/>
            <a:r>
              <a:rPr lang="en-US" dirty="0"/>
              <a:t>study</a:t>
            </a:r>
          </a:p>
        </p:txBody>
      </p:sp>
      <p:sp>
        <p:nvSpPr>
          <p:cNvPr id="3" name="Content Placeholder 2">
            <a:extLst>
              <a:ext uri="{FF2B5EF4-FFF2-40B4-BE49-F238E27FC236}">
                <a16:creationId xmlns:a16="http://schemas.microsoft.com/office/drawing/2014/main" id="{5A1D5E9B-F771-4E24-8CCE-65131F0AAF90}"/>
              </a:ext>
            </a:extLst>
          </p:cNvPr>
          <p:cNvSpPr>
            <a:spLocks noGrp="1"/>
          </p:cNvSpPr>
          <p:nvPr>
            <p:ph idx="1"/>
          </p:nvPr>
        </p:nvSpPr>
        <p:spPr>
          <a:xfrm>
            <a:off x="689113" y="1643270"/>
            <a:ext cx="11039061" cy="4890052"/>
          </a:xfrm>
        </p:spPr>
        <p:txBody>
          <a:bodyPr>
            <a:normAutofit fontScale="85000" lnSpcReduction="20000"/>
          </a:bodyPr>
          <a:lstStyle/>
          <a:p>
            <a:r>
              <a:rPr lang="en-US" sz="3600" dirty="0"/>
              <a:t>Only the Bible is inspired from God, and studying it will so fill us with truth that we will be able to better recognize the lies around us. </a:t>
            </a:r>
          </a:p>
          <a:p>
            <a:r>
              <a:rPr lang="en-US" sz="3600" dirty="0"/>
              <a:t>Only the Bible is God's own description of Himself</a:t>
            </a:r>
          </a:p>
          <a:p>
            <a:r>
              <a:rPr lang="en-US" sz="3600" dirty="0"/>
              <a:t>God does not speak to us in a secret, divine language that only He can grasp. </a:t>
            </a:r>
          </a:p>
          <a:p>
            <a:r>
              <a:rPr lang="en-US" sz="3600" dirty="0"/>
              <a:t>He speaks to us using our words, and because we are created in His image, we can understand Him. </a:t>
            </a:r>
          </a:p>
          <a:p>
            <a:r>
              <a:rPr lang="en-US" sz="3600" dirty="0"/>
              <a:t>True, His Word has such depth that a lifetime of study would not exhaust it, and even then it does not tell us everything about the Lord. Nevertheless, it was written by men moved by the Spirit of God </a:t>
            </a:r>
          </a:p>
        </p:txBody>
      </p:sp>
    </p:spTree>
    <p:extLst>
      <p:ext uri="{BB962C8B-B14F-4D97-AF65-F5344CB8AC3E}">
        <p14:creationId xmlns:p14="http://schemas.microsoft.com/office/powerpoint/2010/main" val="917646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172</TotalTime>
  <Words>1199</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Rockwell</vt:lpstr>
      <vt:lpstr>Rockwell Condensed</vt:lpstr>
      <vt:lpstr>Wingdings</vt:lpstr>
      <vt:lpstr>Wood Type</vt:lpstr>
      <vt:lpstr>Why We Should Study the Bible</vt:lpstr>
      <vt:lpstr>study</vt:lpstr>
      <vt:lpstr>study</vt:lpstr>
      <vt:lpstr>study</vt:lpstr>
      <vt:lpstr>study</vt:lpstr>
      <vt:lpstr>study</vt:lpstr>
      <vt:lpstr>study</vt:lpstr>
      <vt:lpstr>study</vt:lpstr>
      <vt:lpstr>study</vt:lpstr>
      <vt:lpstr>Study</vt:lpstr>
      <vt:lpstr>study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Should Study the Bible</dc:title>
  <dc:creator>Stubbs, Patricia</dc:creator>
  <cp:lastModifiedBy>Abiding Faith</cp:lastModifiedBy>
  <cp:revision>11</cp:revision>
  <cp:lastPrinted>2019-12-11T19:39:50Z</cp:lastPrinted>
  <dcterms:created xsi:type="dcterms:W3CDTF">2019-12-10T21:38:52Z</dcterms:created>
  <dcterms:modified xsi:type="dcterms:W3CDTF">2019-12-12T01:04:11Z</dcterms:modified>
</cp:coreProperties>
</file>