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9"/>
  </p:notesMasterIdLst>
  <p:sldIdLst>
    <p:sldId id="256" r:id="rId2"/>
    <p:sldId id="261" r:id="rId3"/>
    <p:sldId id="260" r:id="rId4"/>
    <p:sldId id="257" r:id="rId5"/>
    <p:sldId id="258" r:id="rId6"/>
    <p:sldId id="262" r:id="rId7"/>
    <p:sldId id="263" r:id="rId8"/>
    <p:sldId id="264" r:id="rId9"/>
    <p:sldId id="265" r:id="rId10"/>
    <p:sldId id="266" r:id="rId11"/>
    <p:sldId id="270" r:id="rId12"/>
    <p:sldId id="271" r:id="rId13"/>
    <p:sldId id="272" r:id="rId14"/>
    <p:sldId id="273" r:id="rId15"/>
    <p:sldId id="267" r:id="rId16"/>
    <p:sldId id="268"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528" autoAdjust="0"/>
  </p:normalViewPr>
  <p:slideViewPr>
    <p:cSldViewPr>
      <p:cViewPr varScale="1">
        <p:scale>
          <a:sx n="52" d="100"/>
          <a:sy n="52" d="100"/>
        </p:scale>
        <p:origin x="210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01D25C-0B89-44AD-9246-8915ADC99170}" type="datetimeFigureOut">
              <a:rPr lang="en-US" smtClean="0"/>
              <a:t>5/28/2015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78C308-1773-4E88-B690-0A407BDF1C14}" type="slidenum">
              <a:rPr lang="en-US" smtClean="0"/>
              <a:t>‹#›</a:t>
            </a:fld>
            <a:endParaRPr lang="en-US"/>
          </a:p>
        </p:txBody>
      </p:sp>
    </p:spTree>
    <p:extLst>
      <p:ext uri="{BB962C8B-B14F-4D97-AF65-F5344CB8AC3E}">
        <p14:creationId xmlns:p14="http://schemas.microsoft.com/office/powerpoint/2010/main" val="2037381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www.strokeassociation.org/idc/groups/stroke-public/@wcm/@hcm/@sta/documents/downloadable/ucm_463632.pdf" TargetMode="External"/><Relationship Id="rId3" Type="http://schemas.openxmlformats.org/officeDocument/2006/relationships/hyperlink" Target="http://www.strokeassociation.org/STROKEORG/LifeAfterStroke/HealthyLivingAfterStroke/UnderstandingRiskyConditions/Blood-Pressure-and-Stroke_UCM_310427_Article.jsp" TargetMode="External"/><Relationship Id="rId7" Type="http://schemas.openxmlformats.org/officeDocument/2006/relationships/hyperlink" Target="http://www.heart.org/HEARTORG/GettingHealthy/NutritionCenter/Nutrition-Center_UCM_001188_SubHomePage.jsp"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ww.heart.org/HEARTORG/Conditions/Cholesterol/Cholesterol_UCM_001089_SubHomePage.jsp" TargetMode="External"/><Relationship Id="rId5" Type="http://schemas.openxmlformats.org/officeDocument/2006/relationships/hyperlink" Target="http://www.heart.org/HEARTORG/Conditions/Diabetes/Diabetes_UCM_001091_SubHomePage.jsp" TargetMode="External"/><Relationship Id="rId10" Type="http://schemas.openxmlformats.org/officeDocument/2006/relationships/hyperlink" Target="http://www.heart.org/HEARTORG/GettingHealthy/WeightManagement/Weight-Management_UCM_001081_SubHomePage.jsp" TargetMode="External"/><Relationship Id="rId4" Type="http://schemas.openxmlformats.org/officeDocument/2006/relationships/hyperlink" Target="http://www.heart.org/HEARTORG/GettingHealthy/QuitSmoking/Quit-Smoking_UCM_001085_SubHomePage.jsp" TargetMode="External"/><Relationship Id="rId9" Type="http://schemas.openxmlformats.org/officeDocument/2006/relationships/hyperlink" Target="http://www.heart.org/HEARTORG/GettingHealthy/PhysicalActivity/Physical-Activity_UCM_001080_SubHomePage.jsp"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inds.nih.gov/disorders/cadasil/CADASIL.htm" TargetMode="External"/><Relationship Id="rId7" Type="http://schemas.openxmlformats.org/officeDocument/2006/relationships/hyperlink" Target="http://www.heart.org/HEARTORG/Conditions/HeartAttack/Heart-Attack_UCM_001092_SubHomePage.jsp"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strokeassociation.org/STROKEORG/AboutStroke/TypesofStroke/TIA/TIA-Transient-Ischemic-Attack_UCM_310942_Article.jsp" TargetMode="External"/><Relationship Id="rId5" Type="http://schemas.openxmlformats.org/officeDocument/2006/relationships/hyperlink" Target="http://www.powertoendstroke.org/" TargetMode="External"/><Relationship Id="rId4" Type="http://schemas.openxmlformats.org/officeDocument/2006/relationships/hyperlink" Target="http://stroke.ahajournals.org/content/early/2011/07/21/STR.0b013e318229949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strike="noStrike" dirty="0" smtClean="0">
                <a:effectLst/>
              </a:rPr>
              <a:t>Contrary to popular belief, chlorine does not kill all germs instantly. There are germs today that are very tolerant to chlorine and were not known to cause human disease until recently. Once these germs get in the pool, it can take anywhere from minutes to days for chlorine to kill them. Swallowing just a little water that contains these germs can make you sick.</a:t>
            </a:r>
          </a:p>
          <a:p>
            <a:endParaRPr lang="en-US" u="none" strike="noStrike" dirty="0" smtClean="0">
              <a:effectLst/>
            </a:endParaRPr>
          </a:p>
          <a:p>
            <a:r>
              <a:rPr lang="en-US" u="none" strike="noStrike" dirty="0" smtClean="0">
                <a:effectLst/>
              </a:rPr>
              <a:t>Recreational water illnesses (RWIs) are caused by germs spread by swallowing, breathing in mists or aerosols of, or having contact with contaminated water in swimming pools, hot tubs, water parks, water play areas, interactive fountains, lakes, rivers, or oceans. </a:t>
            </a:r>
            <a:endParaRPr lang="en-US" dirty="0"/>
          </a:p>
        </p:txBody>
      </p:sp>
      <p:sp>
        <p:nvSpPr>
          <p:cNvPr id="4" name="Slide Number Placeholder 3"/>
          <p:cNvSpPr>
            <a:spLocks noGrp="1"/>
          </p:cNvSpPr>
          <p:nvPr>
            <p:ph type="sldNum" sz="quarter" idx="10"/>
          </p:nvPr>
        </p:nvSpPr>
        <p:spPr/>
        <p:txBody>
          <a:bodyPr/>
          <a:lstStyle/>
          <a:p>
            <a:fld id="{FD78C308-1773-4E88-B690-0A407BDF1C14}" type="slidenum">
              <a:rPr lang="en-US" smtClean="0"/>
              <a:t>4</a:t>
            </a:fld>
            <a:endParaRPr lang="en-US"/>
          </a:p>
        </p:txBody>
      </p:sp>
    </p:spTree>
    <p:extLst>
      <p:ext uri="{BB962C8B-B14F-4D97-AF65-F5344CB8AC3E}">
        <p14:creationId xmlns:p14="http://schemas.microsoft.com/office/powerpoint/2010/main" val="2134130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High blood pressure</a:t>
            </a:r>
            <a:r>
              <a:rPr lang="en-US" dirty="0" smtClean="0">
                <a:effectLst/>
              </a:rPr>
              <a:t> — </a:t>
            </a:r>
            <a:r>
              <a:rPr lang="en-US" dirty="0" smtClean="0">
                <a:effectLst/>
                <a:hlinkClick r:id="rId3"/>
              </a:rPr>
              <a:t>High blood pressure</a:t>
            </a:r>
            <a:r>
              <a:rPr lang="en-US" dirty="0" smtClean="0">
                <a:effectLst/>
              </a:rPr>
              <a:t> is the leading cause of stroke and the most important controllable risk factor for stroke. Many people believe the effective treatment of high blood pressure is a key reason for the accelerated decline in the death rates for stroke.</a:t>
            </a:r>
          </a:p>
          <a:p>
            <a:r>
              <a:rPr lang="en-US" b="1" dirty="0" smtClean="0">
                <a:effectLst/>
              </a:rPr>
              <a:t>Cigarette smoking</a:t>
            </a:r>
            <a:r>
              <a:rPr lang="en-US" dirty="0" smtClean="0">
                <a:effectLst/>
              </a:rPr>
              <a:t> — In recent years, studies have shown </a:t>
            </a:r>
            <a:r>
              <a:rPr lang="en-US" dirty="0" smtClean="0">
                <a:effectLst/>
                <a:hlinkClick r:id="rId4"/>
              </a:rPr>
              <a:t>cigarette smoking</a:t>
            </a:r>
            <a:r>
              <a:rPr lang="en-US" dirty="0" smtClean="0">
                <a:effectLst/>
              </a:rPr>
              <a:t> to be an important risk factor for stroke. The nicotine and carbon monoxide in cigarette smoke damage the cardiovascular system in many ways. The use of oral contraceptives combined with cigarette smoking greatly increases stroke risk.</a:t>
            </a:r>
          </a:p>
          <a:p>
            <a:r>
              <a:rPr lang="en-US" b="1" dirty="0" smtClean="0">
                <a:effectLst/>
              </a:rPr>
              <a:t>Diabetes mellitus</a:t>
            </a:r>
            <a:r>
              <a:rPr lang="en-US" dirty="0" smtClean="0">
                <a:effectLst/>
              </a:rPr>
              <a:t> — </a:t>
            </a:r>
            <a:r>
              <a:rPr lang="en-US" dirty="0" smtClean="0">
                <a:effectLst/>
                <a:hlinkClick r:id="rId5"/>
              </a:rPr>
              <a:t>Diabetes</a:t>
            </a:r>
            <a:r>
              <a:rPr lang="en-US" dirty="0" smtClean="0">
                <a:effectLst/>
              </a:rPr>
              <a:t> is an independent risk factor for stroke.  Many people with diabetes also have high blood pressure, high blood cholesterol and are overweight. This increases their risk even more. While diabetes is treatable, the presence of the disease still increases your risk of stroke.</a:t>
            </a:r>
          </a:p>
          <a:p>
            <a:r>
              <a:rPr lang="en-US" b="1" dirty="0" smtClean="0">
                <a:effectLst/>
              </a:rPr>
              <a:t>High blood cholesterol —</a:t>
            </a:r>
            <a:r>
              <a:rPr lang="en-US" dirty="0" smtClean="0">
                <a:effectLst/>
              </a:rPr>
              <a:t> People with </a:t>
            </a:r>
            <a:r>
              <a:rPr lang="en-US" dirty="0" smtClean="0">
                <a:effectLst/>
                <a:hlinkClick r:id="rId6"/>
              </a:rPr>
              <a:t>high blood cholesterol</a:t>
            </a:r>
            <a:r>
              <a:rPr lang="en-US" dirty="0" smtClean="0">
                <a:effectLst/>
              </a:rPr>
              <a:t> have an increased risk for stroke. Also, it appears that low HDL (“good”) cholesterol is a risk factor for stroke in men, but more data are needed to verify its effect in women.</a:t>
            </a:r>
          </a:p>
          <a:p>
            <a:r>
              <a:rPr lang="en-US" b="1" dirty="0" smtClean="0">
                <a:effectLst/>
              </a:rPr>
              <a:t>Poor diet —</a:t>
            </a:r>
            <a:r>
              <a:rPr lang="en-US" dirty="0" smtClean="0">
                <a:effectLst/>
              </a:rPr>
              <a:t> </a:t>
            </a:r>
            <a:r>
              <a:rPr lang="en-US" dirty="0" smtClean="0">
                <a:effectLst/>
                <a:hlinkClick r:id="rId7"/>
              </a:rPr>
              <a:t>Diets</a:t>
            </a:r>
            <a:r>
              <a:rPr lang="en-US" dirty="0" smtClean="0">
                <a:effectLst/>
              </a:rPr>
              <a:t> high in saturated fat, trans fat and cholesterol can raise blood cholesterol levels. Diets high in sodium (salt) can contribute to increased blood pressure. Diets with excess calories can contribute to obesity. Also, a diet containing </a:t>
            </a:r>
            <a:r>
              <a:rPr lang="en-US" dirty="0" smtClean="0">
                <a:effectLst/>
                <a:hlinkClick r:id="rId8"/>
              </a:rPr>
              <a:t>five or more servings of fruits and vegetables per day may reduce the risk of stroke (PDF opens in new window)</a:t>
            </a:r>
            <a:r>
              <a:rPr lang="en-US" dirty="0" smtClean="0">
                <a:effectLst/>
              </a:rPr>
              <a:t>.</a:t>
            </a:r>
          </a:p>
          <a:p>
            <a:r>
              <a:rPr lang="en-US" b="1" dirty="0" smtClean="0">
                <a:effectLst/>
              </a:rPr>
              <a:t>Physical inactivity and obesity</a:t>
            </a:r>
            <a:r>
              <a:rPr lang="en-US" dirty="0" smtClean="0">
                <a:effectLst/>
              </a:rPr>
              <a:t> — Being </a:t>
            </a:r>
            <a:r>
              <a:rPr lang="en-US" dirty="0" smtClean="0">
                <a:effectLst/>
                <a:hlinkClick r:id="rId9"/>
              </a:rPr>
              <a:t>inactive</a:t>
            </a:r>
            <a:r>
              <a:rPr lang="en-US" dirty="0" smtClean="0">
                <a:effectLst/>
              </a:rPr>
              <a:t>, </a:t>
            </a:r>
            <a:r>
              <a:rPr lang="en-US" dirty="0" smtClean="0">
                <a:effectLst/>
                <a:hlinkClick r:id="rId10"/>
              </a:rPr>
              <a:t>obese</a:t>
            </a:r>
            <a:r>
              <a:rPr lang="en-US" dirty="0" smtClean="0">
                <a:effectLst/>
              </a:rPr>
              <a:t> or both can increase your risk of high blood pressure, high blood cholesterol, diabetes, heart disease and stroke. So go on a brisk walk, take the stairs, and do whatever you can to make your life more active. Try to get a total of at least 30 minutes of activity on most or all days.</a:t>
            </a:r>
          </a:p>
          <a:p>
            <a:r>
              <a:rPr lang="en-US" dirty="0" smtClean="0">
                <a:effectLst/>
              </a:rPr>
              <a:t>Others:</a:t>
            </a:r>
          </a:p>
          <a:p>
            <a:pPr>
              <a:buFont typeface="Wingdings" panose="05000000000000000000" pitchFamily="2" charset="2"/>
              <a:buChar char="Ø"/>
            </a:pPr>
            <a:r>
              <a:rPr lang="en-US" b="1" dirty="0" smtClean="0"/>
              <a:t>Carotid or other artery disease</a:t>
            </a:r>
          </a:p>
          <a:p>
            <a:pPr>
              <a:buFont typeface="Wingdings" panose="05000000000000000000" pitchFamily="2" charset="2"/>
              <a:buChar char="Ø"/>
            </a:pPr>
            <a:r>
              <a:rPr lang="en-US" b="1" dirty="0" smtClean="0"/>
              <a:t>Peripheral artery</a:t>
            </a:r>
          </a:p>
          <a:p>
            <a:pPr>
              <a:buFont typeface="Wingdings" panose="05000000000000000000" pitchFamily="2" charset="2"/>
              <a:buChar char="Ø"/>
            </a:pPr>
            <a:r>
              <a:rPr lang="en-US" b="1" dirty="0" smtClean="0"/>
              <a:t>Atrial fibrillation</a:t>
            </a:r>
          </a:p>
          <a:p>
            <a:pPr>
              <a:buFont typeface="Wingdings" panose="05000000000000000000" pitchFamily="2" charset="2"/>
              <a:buChar char="Ø"/>
            </a:pPr>
            <a:r>
              <a:rPr lang="en-US" b="1" dirty="0" smtClean="0"/>
              <a:t>Sickle cell disease</a:t>
            </a:r>
          </a:p>
          <a:p>
            <a:endParaRPr lang="en-US" dirty="0"/>
          </a:p>
        </p:txBody>
      </p:sp>
      <p:sp>
        <p:nvSpPr>
          <p:cNvPr id="4" name="Slide Number Placeholder 3"/>
          <p:cNvSpPr>
            <a:spLocks noGrp="1"/>
          </p:cNvSpPr>
          <p:nvPr>
            <p:ph type="sldNum" sz="quarter" idx="10"/>
          </p:nvPr>
        </p:nvSpPr>
        <p:spPr/>
        <p:txBody>
          <a:bodyPr/>
          <a:lstStyle/>
          <a:p>
            <a:fld id="{FD78C308-1773-4E88-B690-0A407BDF1C14}" type="slidenum">
              <a:rPr lang="en-US" smtClean="0"/>
              <a:t>13</a:t>
            </a:fld>
            <a:endParaRPr lang="en-US"/>
          </a:p>
        </p:txBody>
      </p:sp>
    </p:spTree>
    <p:extLst>
      <p:ext uri="{BB962C8B-B14F-4D97-AF65-F5344CB8AC3E}">
        <p14:creationId xmlns:p14="http://schemas.microsoft.com/office/powerpoint/2010/main" val="3110439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 Does one side of the face droop or is it numb? Ask the person to smile. Is the person's smile uneven?</a:t>
            </a:r>
          </a:p>
          <a:p>
            <a:r>
              <a:rPr lang="en-US" dirty="0" smtClean="0"/>
              <a:t>A-Is one arm weak or numb? Ask the person to raise both arms. Does one arm drift downward?</a:t>
            </a:r>
          </a:p>
          <a:p>
            <a:r>
              <a:rPr lang="en-US" dirty="0" smtClean="0"/>
              <a:t>S-Is speech slurred? Is the person unable to speak or hard to understand? Ask the person to repeat a simple sentence, like "The sky is blue." Is the sentence repeated correctly?</a:t>
            </a:r>
          </a:p>
          <a:p>
            <a:r>
              <a:rPr lang="en-US" dirty="0" smtClean="0"/>
              <a:t>T-If someone shows any of these symptoms, even if the symptoms go away, call 9-1-1 and get the person to the hospital immediately. Check the time so you'll know when the first symptoms appeared.</a:t>
            </a:r>
          </a:p>
          <a:p>
            <a:endParaRPr lang="en-US" dirty="0" smtClean="0"/>
          </a:p>
          <a:p>
            <a:r>
              <a:rPr lang="en-US" dirty="0" smtClean="0"/>
              <a:t>There is a 3 hour window (4.5 in certain</a:t>
            </a:r>
            <a:r>
              <a:rPr lang="en-US" baseline="0" dirty="0" smtClean="0"/>
              <a:t> eligible patients) to receive TPA(tissue plasminogen activator) which will increase the chances of recovering from a stroke.</a:t>
            </a:r>
            <a:endParaRPr lang="en-US" dirty="0" smtClean="0"/>
          </a:p>
          <a:p>
            <a:endParaRPr lang="en-US" dirty="0" smtClean="0"/>
          </a:p>
          <a:p>
            <a:r>
              <a:rPr lang="en-US" b="1" dirty="0" smtClean="0"/>
              <a:t>Beyond F.A.S.T. – Other Symptoms You Should Know</a:t>
            </a:r>
          </a:p>
          <a:p>
            <a:r>
              <a:rPr lang="en-US" dirty="0" smtClean="0"/>
              <a:t>Sudden numbness or weakness of the leg, arm or face</a:t>
            </a:r>
          </a:p>
          <a:p>
            <a:r>
              <a:rPr lang="en-US" dirty="0" smtClean="0"/>
              <a:t>Sudden confusion or trouble understanding </a:t>
            </a:r>
            <a:br>
              <a:rPr lang="en-US" dirty="0" smtClean="0"/>
            </a:br>
            <a:r>
              <a:rPr lang="en-US" dirty="0" smtClean="0"/>
              <a:t> Sudden trouble seeing in one or both eyes  </a:t>
            </a:r>
            <a:br>
              <a:rPr lang="en-US" dirty="0" smtClean="0"/>
            </a:br>
            <a:r>
              <a:rPr lang="en-US" dirty="0" smtClean="0"/>
              <a:t> Sudden trouble walking, dizziness, loss of balance or coordination</a:t>
            </a:r>
            <a:br>
              <a:rPr lang="en-US" dirty="0" smtClean="0"/>
            </a:br>
            <a:r>
              <a:rPr lang="en-US" dirty="0" smtClean="0"/>
              <a:t> Sudden severe headache with no known cause</a:t>
            </a:r>
          </a:p>
          <a:p>
            <a:endParaRPr lang="en-US" b="1" dirty="0"/>
          </a:p>
        </p:txBody>
      </p:sp>
      <p:sp>
        <p:nvSpPr>
          <p:cNvPr id="4" name="Slide Number Placeholder 3"/>
          <p:cNvSpPr>
            <a:spLocks noGrp="1"/>
          </p:cNvSpPr>
          <p:nvPr>
            <p:ph type="sldNum" sz="quarter" idx="10"/>
          </p:nvPr>
        </p:nvSpPr>
        <p:spPr/>
        <p:txBody>
          <a:bodyPr/>
          <a:lstStyle/>
          <a:p>
            <a:fld id="{FD78C308-1773-4E88-B690-0A407BDF1C14}" type="slidenum">
              <a:rPr lang="en-US" smtClean="0"/>
              <a:t>14</a:t>
            </a:fld>
            <a:endParaRPr lang="en-US"/>
          </a:p>
        </p:txBody>
      </p:sp>
    </p:spTree>
    <p:extLst>
      <p:ext uri="{BB962C8B-B14F-4D97-AF65-F5344CB8AC3E}">
        <p14:creationId xmlns:p14="http://schemas.microsoft.com/office/powerpoint/2010/main" val="1031260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Check the free chlorine level and pH before getting into the water.</a:t>
            </a:r>
          </a:p>
          <a:p>
            <a:r>
              <a:rPr lang="en-US" dirty="0" smtClean="0"/>
              <a:t>Pools: Proper free chlorine level (1–3 mg/L or parts per million [ppm]) and pH (7.2–7.8) maximize germ-killing power. </a:t>
            </a:r>
          </a:p>
          <a:p>
            <a:r>
              <a:rPr lang="en-US" dirty="0" smtClean="0"/>
              <a:t>Hot tubs/spas: Proper disinfectant level (chlorine [2–4 parts per million or ppm] or bromine [4–6 ppm] and pH [7.2–7.8]) maximize germ-killing power.</a:t>
            </a:r>
          </a:p>
          <a:p>
            <a:r>
              <a:rPr lang="en-US" dirty="0" smtClean="0"/>
              <a:t>Most superstores, hardware stores, and pool-supply stores sell pool test strips. </a:t>
            </a:r>
          </a:p>
          <a:p>
            <a:endParaRPr lang="en-US" dirty="0"/>
          </a:p>
        </p:txBody>
      </p:sp>
      <p:sp>
        <p:nvSpPr>
          <p:cNvPr id="4" name="Slide Number Placeholder 3"/>
          <p:cNvSpPr>
            <a:spLocks noGrp="1"/>
          </p:cNvSpPr>
          <p:nvPr>
            <p:ph type="sldNum" sz="quarter" idx="10"/>
          </p:nvPr>
        </p:nvSpPr>
        <p:spPr/>
        <p:txBody>
          <a:bodyPr/>
          <a:lstStyle/>
          <a:p>
            <a:fld id="{FD78C308-1773-4E88-B690-0A407BDF1C14}" type="slidenum">
              <a:rPr lang="en-US" smtClean="0"/>
              <a:t>5</a:t>
            </a:fld>
            <a:endParaRPr lang="en-US"/>
          </a:p>
        </p:txBody>
      </p:sp>
    </p:spTree>
    <p:extLst>
      <p:ext uri="{BB962C8B-B14F-4D97-AF65-F5344CB8AC3E}">
        <p14:creationId xmlns:p14="http://schemas.microsoft.com/office/powerpoint/2010/main" val="865683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smtClean="0">
                <a:effectLst/>
              </a:rPr>
              <a:t>UV rays are strongest and most harmful during midday, so it’s best to plan indoor activities then. If this is not possible, seek shade under a tree, an umbrella, or a pop-up tent. Use these options to prevent sunburn, not to seek relief after it’s happened.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smtClean="0">
                <a:effectLst/>
              </a:rPr>
              <a:t>When possible, long-sleeved shirts and long pants and skirts can provide protection from UV rays. Clothes made from tightly woven fabric offer the best protection. A wet T-shirt offers much less UV protection than a dry one, and darker colors may offer more protection than lighter colors. Some clothing certified under international standards comes with information on its ultraviolet protection factor.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smtClean="0">
                <a:effectLst/>
              </a:rPr>
              <a:t>Hats that shade the face, scalp, ears, and neck are easy to use and give great protection. Baseball caps are popular among kids, but they don’t protect their ears and neck. If your child chooses a cap, be sure to protect exposed areas with sunscreen.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smtClean="0">
                <a:effectLst/>
              </a:rPr>
              <a:t>They protect your child’s eyes from UV rays, which can lead to cataracts later in life. Look for sunglasses that wrap around and block as close to 100% of both UVA and UVB rays as possible.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Use sunscreen with at least SPF 15 and UVA and UVB protection every time your child goes outside. For the best protection, apply sunscreen generously 30 minutes before going outdoors. Don’t forget to protect ears, noses, lips, and the tops of feet.</a:t>
            </a:r>
          </a:p>
          <a:p>
            <a:endParaRPr lang="en-US" dirty="0"/>
          </a:p>
        </p:txBody>
      </p:sp>
      <p:sp>
        <p:nvSpPr>
          <p:cNvPr id="4" name="Slide Number Placeholder 3"/>
          <p:cNvSpPr>
            <a:spLocks noGrp="1"/>
          </p:cNvSpPr>
          <p:nvPr>
            <p:ph type="sldNum" sz="quarter" idx="10"/>
          </p:nvPr>
        </p:nvSpPr>
        <p:spPr/>
        <p:txBody>
          <a:bodyPr/>
          <a:lstStyle/>
          <a:p>
            <a:fld id="{FD78C308-1773-4E88-B690-0A407BDF1C14}" type="slidenum">
              <a:rPr lang="en-US" smtClean="0"/>
              <a:t>6</a:t>
            </a:fld>
            <a:endParaRPr lang="en-US"/>
          </a:p>
        </p:txBody>
      </p:sp>
    </p:spTree>
    <p:extLst>
      <p:ext uri="{BB962C8B-B14F-4D97-AF65-F5344CB8AC3E}">
        <p14:creationId xmlns:p14="http://schemas.microsoft.com/office/powerpoint/2010/main" val="3451567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Unprotected skin can be damaged by the sun’s UV rays in as little as 15 minutes. Yet it can take up to 12 hours for skin to show the full effect of sun exposure. So, if your child’s skin looks “a little pink” today, it may be burned tomorrow morning. To prevent further burning, get your child out of the sun.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There’s no other way to say it—tanned skin is damaged skin. Any change in the color of your child’s skin after time outside—whether sunburn or suntan—indicates damage from UV rays.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Children still need protection. UV rays, not the temperature, do the damage. Clouds do not block UV rays, they filter them—and sometimes only slightly.</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Oops!</a:t>
            </a:r>
            <a:r>
              <a:rPr lang="en-US" dirty="0" smtClean="0">
                <a:effectLst/>
              </a:rPr>
              <a:t> Kids often get sunburned when they are outdoors unprotected for longer than expected. Remember to plan ahead, and keep sun protection handy—in your car, bag, or child’s backpack</a:t>
            </a:r>
          </a:p>
          <a:p>
            <a:endParaRPr lang="en-US" dirty="0"/>
          </a:p>
        </p:txBody>
      </p:sp>
      <p:sp>
        <p:nvSpPr>
          <p:cNvPr id="4" name="Slide Number Placeholder 3"/>
          <p:cNvSpPr>
            <a:spLocks noGrp="1"/>
          </p:cNvSpPr>
          <p:nvPr>
            <p:ph type="sldNum" sz="quarter" idx="10"/>
          </p:nvPr>
        </p:nvSpPr>
        <p:spPr/>
        <p:txBody>
          <a:bodyPr/>
          <a:lstStyle/>
          <a:p>
            <a:fld id="{FD78C308-1773-4E88-B690-0A407BDF1C14}" type="slidenum">
              <a:rPr lang="en-US" smtClean="0"/>
              <a:t>7</a:t>
            </a:fld>
            <a:endParaRPr lang="en-US"/>
          </a:p>
        </p:txBody>
      </p:sp>
    </p:spTree>
    <p:extLst>
      <p:ext uri="{BB962C8B-B14F-4D97-AF65-F5344CB8AC3E}">
        <p14:creationId xmlns:p14="http://schemas.microsoft.com/office/powerpoint/2010/main" val="658476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8C308-1773-4E88-B690-0A407BDF1C14}" type="slidenum">
              <a:rPr lang="en-US" smtClean="0"/>
              <a:t>8</a:t>
            </a:fld>
            <a:endParaRPr lang="en-US"/>
          </a:p>
        </p:txBody>
      </p:sp>
    </p:spTree>
    <p:extLst>
      <p:ext uri="{BB962C8B-B14F-4D97-AF65-F5344CB8AC3E}">
        <p14:creationId xmlns:p14="http://schemas.microsoft.com/office/powerpoint/2010/main" val="3967699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CDC recommends a variety of effective products. Check the label for one of the following active ingredients: </a:t>
            </a:r>
          </a:p>
          <a:p>
            <a:r>
              <a:rPr lang="en-US" sz="1200" b="0" i="0" u="none" strike="noStrike" kern="1200" baseline="0" dirty="0" smtClean="0">
                <a:solidFill>
                  <a:schemeClr val="tx1"/>
                </a:solidFill>
                <a:latin typeface="+mn-lt"/>
                <a:ea typeface="+mn-ea"/>
                <a:cs typeface="+mn-cs"/>
              </a:rPr>
              <a:t>- DEET </a:t>
            </a:r>
          </a:p>
          <a:p>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Picaridin</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 IR 3535 </a:t>
            </a:r>
          </a:p>
          <a:p>
            <a:r>
              <a:rPr lang="en-US" sz="1200" b="0" i="0" u="none" strike="noStrike" kern="1200" baseline="0" dirty="0" smtClean="0">
                <a:solidFill>
                  <a:schemeClr val="tx1"/>
                </a:solidFill>
                <a:latin typeface="+mn-lt"/>
                <a:ea typeface="+mn-ea"/>
                <a:cs typeface="+mn-cs"/>
              </a:rPr>
              <a:t>- Oil of lemon eucalyptus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 Keep patios, play areas, and playground equipment away from shrubs, bushes, and other vegetation. Also, tick control chemicals are available for use by homeowners, or can be applied by a professional pest control expert.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 check themselves and their children for ticks under the arms, in and around the ears, inside the belly button, behind the knees, between the legs, around the waist and especially in the hair. </a:t>
            </a:r>
          </a:p>
        </p:txBody>
      </p:sp>
      <p:sp>
        <p:nvSpPr>
          <p:cNvPr id="4" name="Slide Number Placeholder 3"/>
          <p:cNvSpPr>
            <a:spLocks noGrp="1"/>
          </p:cNvSpPr>
          <p:nvPr>
            <p:ph type="sldNum" sz="quarter" idx="10"/>
          </p:nvPr>
        </p:nvSpPr>
        <p:spPr/>
        <p:txBody>
          <a:bodyPr/>
          <a:lstStyle/>
          <a:p>
            <a:fld id="{FD78C308-1773-4E88-B690-0A407BDF1C14}" type="slidenum">
              <a:rPr lang="en-US" smtClean="0"/>
              <a:t>9</a:t>
            </a:fld>
            <a:endParaRPr lang="en-US"/>
          </a:p>
        </p:txBody>
      </p:sp>
    </p:spTree>
    <p:extLst>
      <p:ext uri="{BB962C8B-B14F-4D97-AF65-F5344CB8AC3E}">
        <p14:creationId xmlns:p14="http://schemas.microsoft.com/office/powerpoint/2010/main" val="1614341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-Falls on the playground are a common cause of injury. Check to make sure that the surfaces under playground equipment are safe, soft, and well- maintained (such as wood chips or sand, not dirt or grass).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home safety devices, such as guards on windows that are above ground level, stair gates, and guard rails. These devices can help keep a busy, active child from taking a dangerous tumble.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-Make sure your child wears protective gear during sports and recreation. For example, when in-line skating,  use wrist guards, knee and elbow pads, and a helmet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Supervise young children at all times around fall hazards, such as stairs and playground equipment, whether you’re at home or out to play.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FD78C308-1773-4E88-B690-0A407BDF1C14}" type="slidenum">
              <a:rPr lang="en-US" smtClean="0"/>
              <a:t>10</a:t>
            </a:fld>
            <a:endParaRPr lang="en-US"/>
          </a:p>
        </p:txBody>
      </p:sp>
    </p:spTree>
    <p:extLst>
      <p:ext uri="{BB962C8B-B14F-4D97-AF65-F5344CB8AC3E}">
        <p14:creationId xmlns:p14="http://schemas.microsoft.com/office/powerpoint/2010/main" val="3589606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Despite the tremendous toll stroke takes, the vast majority of Americans do not think of stroke as a major health concern. And one in three Americans is unable to identify all the F.A.S.T. stroke warning signs.</a:t>
            </a:r>
          </a:p>
          <a:p>
            <a:r>
              <a:rPr lang="en-US" sz="1200" b="1" kern="1200" dirty="0" smtClean="0">
                <a:solidFill>
                  <a:schemeClr val="tx1"/>
                </a:solidFill>
                <a:effectLst/>
                <a:latin typeface="+mn-lt"/>
                <a:ea typeface="+mn-ea"/>
                <a:cs typeface="+mn-cs"/>
              </a:rPr>
              <a:t>We need to make more people aware that stroke threatens millions of American lives, young and old, male and female, from every background. At the same time, stroke is largely preventable, treatable and beatable.</a:t>
            </a:r>
          </a:p>
          <a:p>
            <a:r>
              <a:rPr lang="en-US" sz="1200" b="1" kern="1200" dirty="0" smtClean="0">
                <a:solidFill>
                  <a:schemeClr val="tx1"/>
                </a:solidFill>
                <a:effectLst/>
                <a:latin typeface="+mn-lt"/>
                <a:ea typeface="+mn-ea"/>
                <a:cs typeface="+mn-cs"/>
              </a:rPr>
              <a:t>American Stroke Month is an annual opportunity to get the word out. Each May, the American Heart Association/American Stroke Association recognizes American Stroke Month by rallying the nation around the cause because together we can end stroke.</a:t>
            </a:r>
          </a:p>
        </p:txBody>
      </p:sp>
      <p:sp>
        <p:nvSpPr>
          <p:cNvPr id="4" name="Slide Number Placeholder 3"/>
          <p:cNvSpPr>
            <a:spLocks noGrp="1"/>
          </p:cNvSpPr>
          <p:nvPr>
            <p:ph type="sldNum" sz="quarter" idx="10"/>
          </p:nvPr>
        </p:nvSpPr>
        <p:spPr/>
        <p:txBody>
          <a:bodyPr/>
          <a:lstStyle/>
          <a:p>
            <a:fld id="{FD78C308-1773-4E88-B690-0A407BDF1C14}" type="slidenum">
              <a:rPr lang="en-US" smtClean="0"/>
              <a:t>11</a:t>
            </a:fld>
            <a:endParaRPr lang="en-US"/>
          </a:p>
        </p:txBody>
      </p:sp>
    </p:spTree>
    <p:extLst>
      <p:ext uri="{BB962C8B-B14F-4D97-AF65-F5344CB8AC3E}">
        <p14:creationId xmlns:p14="http://schemas.microsoft.com/office/powerpoint/2010/main" val="2441062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Age</a:t>
            </a:r>
            <a:r>
              <a:rPr lang="en-US" dirty="0" smtClean="0">
                <a:effectLst/>
              </a:rPr>
              <a:t> — The chance of having a stroke approximately doubles for each decade of life after age 55. While stroke is common among the elderly, a lot of people under 65 also have strokes.</a:t>
            </a:r>
          </a:p>
          <a:p>
            <a:r>
              <a:rPr lang="en-US" b="1" dirty="0" smtClean="0">
                <a:effectLst/>
              </a:rPr>
              <a:t>Heredity (family history) </a:t>
            </a:r>
            <a:r>
              <a:rPr lang="en-US" dirty="0" smtClean="0">
                <a:effectLst/>
              </a:rPr>
              <a:t>— Your stroke risk may be greater if a parent, grandparent, sister or brother has had a stroke. Some strokes may be symptoms of genetic disorders like CADASIL (Cerebral Autosomal Dominant </a:t>
            </a:r>
            <a:r>
              <a:rPr lang="en-US" dirty="0" err="1" smtClean="0">
                <a:effectLst/>
              </a:rPr>
              <a:t>Arteriopathy</a:t>
            </a:r>
            <a:r>
              <a:rPr lang="en-US" dirty="0" smtClean="0">
                <a:effectLst/>
              </a:rPr>
              <a:t> with Sub-cortical Infarcts and Leukoencephalopathy), which is caused by a gene mutation that leads to damage of blood vessel walls in the brain, blocking blood flow. Most individuals with CADASIL have a family history of the disorder — each child of a CADASIL parent has a 50% chance of inheriting the disease. Visit the </a:t>
            </a:r>
            <a:r>
              <a:rPr lang="en-US" dirty="0" smtClean="0">
                <a:effectLst/>
                <a:hlinkClick r:id="rId3"/>
              </a:rPr>
              <a:t>NINDS website (opens in new window)</a:t>
            </a:r>
            <a:r>
              <a:rPr lang="en-US" dirty="0" smtClean="0">
                <a:effectLst/>
              </a:rPr>
              <a:t> or </a:t>
            </a:r>
            <a:r>
              <a:rPr lang="en-US" dirty="0" smtClean="0">
                <a:effectLst/>
                <a:hlinkClick r:id="rId4"/>
              </a:rPr>
              <a:t>read the AHA/ASA scientific statement (opens in new window)</a:t>
            </a:r>
            <a:r>
              <a:rPr lang="en-US" dirty="0" smtClean="0">
                <a:effectLst/>
              </a:rPr>
              <a:t> on this topic for more details about CADASIL.</a:t>
            </a:r>
          </a:p>
          <a:p>
            <a:r>
              <a:rPr lang="en-US" b="1" dirty="0" smtClean="0">
                <a:effectLst/>
              </a:rPr>
              <a:t>Race</a:t>
            </a:r>
            <a:r>
              <a:rPr lang="en-US" dirty="0" smtClean="0">
                <a:effectLst/>
              </a:rPr>
              <a:t> — </a:t>
            </a:r>
            <a:r>
              <a:rPr lang="en-US" dirty="0" smtClean="0">
                <a:effectLst/>
                <a:hlinkClick r:id="rId5"/>
              </a:rPr>
              <a:t>African-Americans (opens in new window)</a:t>
            </a:r>
            <a:r>
              <a:rPr lang="en-US" dirty="0" smtClean="0">
                <a:effectLst/>
              </a:rPr>
              <a:t> have a much higher risk of death from a stroke than Caucasians do. This is partly because blacks have higher risks of high blood pressure, diabetes and obesity.</a:t>
            </a:r>
          </a:p>
          <a:p>
            <a:r>
              <a:rPr lang="en-US" b="1" dirty="0" smtClean="0">
                <a:effectLst/>
              </a:rPr>
              <a:t>Sex (gender)</a:t>
            </a:r>
            <a:r>
              <a:rPr lang="en-US" dirty="0" smtClean="0">
                <a:effectLst/>
              </a:rPr>
              <a:t> — Each year, women have more strokes than men, and stroke kills more women than men. Use of birth control pills, pregnancy, history of preeclampsia/eclampsia or gestational diabetes, oral contraceptive use, and smoking, and post-menopausal hormone therapy may pose special stroke risks for women. Be sure to discuss your specific risks with your doctor.</a:t>
            </a:r>
          </a:p>
          <a:p>
            <a:r>
              <a:rPr lang="en-US" b="1" dirty="0" smtClean="0">
                <a:effectLst/>
              </a:rPr>
              <a:t>Prior stroke, TIA or heart attack</a:t>
            </a:r>
            <a:r>
              <a:rPr lang="en-US" dirty="0" smtClean="0">
                <a:effectLst/>
              </a:rPr>
              <a:t> — The risk of stroke for someone who has already had one is many times that of a person who has not. </a:t>
            </a:r>
            <a:r>
              <a:rPr lang="en-US" dirty="0" smtClean="0">
                <a:effectLst/>
                <a:hlinkClick r:id="rId6"/>
              </a:rPr>
              <a:t>Transient ischemic attacks (TIAs) </a:t>
            </a:r>
            <a:r>
              <a:rPr lang="en-US" dirty="0" smtClean="0">
                <a:effectLst/>
              </a:rPr>
              <a:t>are "warning strokes" that produce stroke-like symptoms but no lasting damage. TIAs are strong predictors of stroke. A person who's had one or more TIAs is almost 10 times more likely to have a stroke than someone of the same age and sex who hasn't. Recognizing and treating TIAs can reduce your risk of a major stroke. TIA should be considered a medical emergency and followed up immediately with a healthcare professional. If you've had a </a:t>
            </a:r>
            <a:r>
              <a:rPr lang="en-US" dirty="0" smtClean="0">
                <a:effectLst/>
                <a:hlinkClick r:id="rId7"/>
              </a:rPr>
              <a:t>heart attack</a:t>
            </a:r>
            <a:r>
              <a:rPr lang="en-US" dirty="0" smtClean="0">
                <a:effectLst/>
              </a:rPr>
              <a:t>, you're at higher risk of having a stroke, too.</a:t>
            </a:r>
          </a:p>
          <a:p>
            <a:endParaRPr lang="en-US" dirty="0"/>
          </a:p>
        </p:txBody>
      </p:sp>
      <p:sp>
        <p:nvSpPr>
          <p:cNvPr id="4" name="Slide Number Placeholder 3"/>
          <p:cNvSpPr>
            <a:spLocks noGrp="1"/>
          </p:cNvSpPr>
          <p:nvPr>
            <p:ph type="sldNum" sz="quarter" idx="10"/>
          </p:nvPr>
        </p:nvSpPr>
        <p:spPr/>
        <p:txBody>
          <a:bodyPr/>
          <a:lstStyle/>
          <a:p>
            <a:fld id="{FD78C308-1773-4E88-B690-0A407BDF1C14}" type="slidenum">
              <a:rPr lang="en-US" smtClean="0"/>
              <a:t>12</a:t>
            </a:fld>
            <a:endParaRPr lang="en-US"/>
          </a:p>
        </p:txBody>
      </p:sp>
    </p:spTree>
    <p:extLst>
      <p:ext uri="{BB962C8B-B14F-4D97-AF65-F5344CB8AC3E}">
        <p14:creationId xmlns:p14="http://schemas.microsoft.com/office/powerpoint/2010/main" val="4112033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0D7E8F-7F6E-4137-8FC7-B8756D73F42E}"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F57A4-32C8-4ECD-BB62-0B2005806B87}" type="slidenum">
              <a:rPr lang="en-US" smtClean="0"/>
              <a:t>‹#›</a:t>
            </a:fld>
            <a:endParaRPr lang="en-US"/>
          </a:p>
        </p:txBody>
      </p:sp>
    </p:spTree>
    <p:extLst>
      <p:ext uri="{BB962C8B-B14F-4D97-AF65-F5344CB8AC3E}">
        <p14:creationId xmlns:p14="http://schemas.microsoft.com/office/powerpoint/2010/main" val="1301283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0D7E8F-7F6E-4137-8FC7-B8756D73F42E}"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F57A4-32C8-4ECD-BB62-0B2005806B87}" type="slidenum">
              <a:rPr lang="en-US" smtClean="0"/>
              <a:t>‹#›</a:t>
            </a:fld>
            <a:endParaRPr lang="en-US"/>
          </a:p>
        </p:txBody>
      </p:sp>
    </p:spTree>
    <p:extLst>
      <p:ext uri="{BB962C8B-B14F-4D97-AF65-F5344CB8AC3E}">
        <p14:creationId xmlns:p14="http://schemas.microsoft.com/office/powerpoint/2010/main" val="542848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0D7E8F-7F6E-4137-8FC7-B8756D73F42E}"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F57A4-32C8-4ECD-BB62-0B2005806B87}" type="slidenum">
              <a:rPr lang="en-US" smtClean="0"/>
              <a:t>‹#›</a:t>
            </a:fld>
            <a:endParaRPr lang="en-US"/>
          </a:p>
        </p:txBody>
      </p:sp>
    </p:spTree>
    <p:extLst>
      <p:ext uri="{BB962C8B-B14F-4D97-AF65-F5344CB8AC3E}">
        <p14:creationId xmlns:p14="http://schemas.microsoft.com/office/powerpoint/2010/main" val="1480340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0D7E8F-7F6E-4137-8FC7-B8756D73F42E}"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F57A4-32C8-4ECD-BB62-0B2005806B87}" type="slidenum">
              <a:rPr lang="en-US" smtClean="0"/>
              <a:t>‹#›</a:t>
            </a:fld>
            <a:endParaRPr lang="en-US"/>
          </a:p>
        </p:txBody>
      </p:sp>
    </p:spTree>
    <p:extLst>
      <p:ext uri="{BB962C8B-B14F-4D97-AF65-F5344CB8AC3E}">
        <p14:creationId xmlns:p14="http://schemas.microsoft.com/office/powerpoint/2010/main" val="2762443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0D7E8F-7F6E-4137-8FC7-B8756D73F42E}"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F57A4-32C8-4ECD-BB62-0B2005806B87}" type="slidenum">
              <a:rPr lang="en-US" smtClean="0"/>
              <a:t>‹#›</a:t>
            </a:fld>
            <a:endParaRPr lang="en-US"/>
          </a:p>
        </p:txBody>
      </p:sp>
    </p:spTree>
    <p:extLst>
      <p:ext uri="{BB962C8B-B14F-4D97-AF65-F5344CB8AC3E}">
        <p14:creationId xmlns:p14="http://schemas.microsoft.com/office/powerpoint/2010/main" val="362613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0D7E8F-7F6E-4137-8FC7-B8756D73F42E}" type="datetimeFigureOut">
              <a:rPr lang="en-US" smtClean="0"/>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F57A4-32C8-4ECD-BB62-0B2005806B87}" type="slidenum">
              <a:rPr lang="en-US" smtClean="0"/>
              <a:t>‹#›</a:t>
            </a:fld>
            <a:endParaRPr lang="en-US"/>
          </a:p>
        </p:txBody>
      </p:sp>
    </p:spTree>
    <p:extLst>
      <p:ext uri="{BB962C8B-B14F-4D97-AF65-F5344CB8AC3E}">
        <p14:creationId xmlns:p14="http://schemas.microsoft.com/office/powerpoint/2010/main" val="2026466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0D7E8F-7F6E-4137-8FC7-B8756D73F42E}" type="datetimeFigureOut">
              <a:rPr lang="en-US" smtClean="0"/>
              <a:t>5/28/2015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6F57A4-32C8-4ECD-BB62-0B2005806B87}" type="slidenum">
              <a:rPr lang="en-US" smtClean="0"/>
              <a:t>‹#›</a:t>
            </a:fld>
            <a:endParaRPr lang="en-US"/>
          </a:p>
        </p:txBody>
      </p:sp>
    </p:spTree>
    <p:extLst>
      <p:ext uri="{BB962C8B-B14F-4D97-AF65-F5344CB8AC3E}">
        <p14:creationId xmlns:p14="http://schemas.microsoft.com/office/powerpoint/2010/main" val="1908305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0D7E8F-7F6E-4137-8FC7-B8756D73F42E}" type="datetimeFigureOut">
              <a:rPr lang="en-US" smtClean="0"/>
              <a:t>5/28/2015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6F57A4-32C8-4ECD-BB62-0B2005806B87}" type="slidenum">
              <a:rPr lang="en-US" smtClean="0"/>
              <a:t>‹#›</a:t>
            </a:fld>
            <a:endParaRPr lang="en-US"/>
          </a:p>
        </p:txBody>
      </p:sp>
    </p:spTree>
    <p:extLst>
      <p:ext uri="{BB962C8B-B14F-4D97-AF65-F5344CB8AC3E}">
        <p14:creationId xmlns:p14="http://schemas.microsoft.com/office/powerpoint/2010/main" val="356142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D7E8F-7F6E-4137-8FC7-B8756D73F42E}" type="datetimeFigureOut">
              <a:rPr lang="en-US" smtClean="0"/>
              <a:t>5/28/2015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6F57A4-32C8-4ECD-BB62-0B2005806B87}" type="slidenum">
              <a:rPr lang="en-US" smtClean="0"/>
              <a:t>‹#›</a:t>
            </a:fld>
            <a:endParaRPr lang="en-US"/>
          </a:p>
        </p:txBody>
      </p:sp>
    </p:spTree>
    <p:extLst>
      <p:ext uri="{BB962C8B-B14F-4D97-AF65-F5344CB8AC3E}">
        <p14:creationId xmlns:p14="http://schemas.microsoft.com/office/powerpoint/2010/main" val="4260929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D7E8F-7F6E-4137-8FC7-B8756D73F42E}" type="datetimeFigureOut">
              <a:rPr lang="en-US" smtClean="0"/>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F57A4-32C8-4ECD-BB62-0B2005806B87}" type="slidenum">
              <a:rPr lang="en-US" smtClean="0"/>
              <a:t>‹#›</a:t>
            </a:fld>
            <a:endParaRPr lang="en-US"/>
          </a:p>
        </p:txBody>
      </p:sp>
    </p:spTree>
    <p:extLst>
      <p:ext uri="{BB962C8B-B14F-4D97-AF65-F5344CB8AC3E}">
        <p14:creationId xmlns:p14="http://schemas.microsoft.com/office/powerpoint/2010/main" val="31829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D7E8F-7F6E-4137-8FC7-B8756D73F42E}" type="datetimeFigureOut">
              <a:rPr lang="en-US" smtClean="0"/>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F57A4-32C8-4ECD-BB62-0B2005806B87}" type="slidenum">
              <a:rPr lang="en-US" smtClean="0"/>
              <a:t>‹#›</a:t>
            </a:fld>
            <a:endParaRPr lang="en-US"/>
          </a:p>
        </p:txBody>
      </p:sp>
    </p:spTree>
    <p:extLst>
      <p:ext uri="{BB962C8B-B14F-4D97-AF65-F5344CB8AC3E}">
        <p14:creationId xmlns:p14="http://schemas.microsoft.com/office/powerpoint/2010/main" val="380240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D7E8F-7F6E-4137-8FC7-B8756D73F42E}" type="datetimeFigureOut">
              <a:rPr lang="en-US" smtClean="0"/>
              <a:t>5/28/2015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6F57A4-32C8-4ECD-BB62-0B2005806B87}" type="slidenum">
              <a:rPr lang="en-US" smtClean="0"/>
              <a:t>‹#›</a:t>
            </a:fld>
            <a:endParaRPr lang="en-US"/>
          </a:p>
        </p:txBody>
      </p:sp>
    </p:spTree>
    <p:extLst>
      <p:ext uri="{BB962C8B-B14F-4D97-AF65-F5344CB8AC3E}">
        <p14:creationId xmlns:p14="http://schemas.microsoft.com/office/powerpoint/2010/main" val="38385126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dc.gov/westnile/faq/repellent.html" TargetMode="External"/><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www.cdc.gov/ticks/avoid/in_the_yard.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228600" y="4898571"/>
            <a:ext cx="6324600" cy="1828800"/>
          </a:xfrm>
        </p:spPr>
        <p:txBody>
          <a:bodyPr/>
          <a:lstStyle/>
          <a:p>
            <a:r>
              <a:rPr lang="en-US" dirty="0" smtClean="0"/>
              <a:t>AFCC Healthy Christian Ministry</a:t>
            </a:r>
          </a:p>
          <a:p>
            <a:r>
              <a:rPr lang="en-US" dirty="0" smtClean="0"/>
              <a:t>Safety Presentation</a:t>
            </a:r>
          </a:p>
          <a:p>
            <a:r>
              <a:rPr lang="en-US" dirty="0" smtClean="0"/>
              <a:t>5/27/15</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1" y="304800"/>
            <a:ext cx="6972300" cy="1600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199" y="2057400"/>
            <a:ext cx="4495801" cy="2743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0875" y="2057400"/>
            <a:ext cx="1981200" cy="2667000"/>
          </a:xfrm>
          <a:prstGeom prst="rect">
            <a:avLst/>
          </a:prstGeom>
        </p:spPr>
      </p:pic>
      <p:pic>
        <p:nvPicPr>
          <p:cNvPr id="8" name="Picture 7"/>
          <p:cNvPicPr/>
          <p:nvPr/>
        </p:nvPicPr>
        <p:blipFill rotWithShape="1">
          <a:blip r:embed="rId5">
            <a:extLst>
              <a:ext uri="{28A0092B-C50C-407E-A947-70E740481C1C}">
                <a14:useLocalDpi xmlns:a14="http://schemas.microsoft.com/office/drawing/2010/main" val="0"/>
              </a:ext>
            </a:extLst>
          </a:blip>
          <a:srcRect l="4" t="1" r="32005" b="5128"/>
          <a:stretch/>
        </p:blipFill>
        <p:spPr bwMode="auto">
          <a:xfrm>
            <a:off x="152400" y="2057400"/>
            <a:ext cx="2133600" cy="2705100"/>
          </a:xfrm>
          <a:prstGeom prst="rect">
            <a:avLst/>
          </a:prstGeom>
          <a:ln>
            <a:noFill/>
          </a:ln>
          <a:extLst>
            <a:ext uri="{53640926-AAD7-44D8-BBD7-CCE9431645EC}">
              <a14:shadowObscured xmlns:a14="http://schemas.microsoft.com/office/drawing/2010/main"/>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7000" y="4876800"/>
            <a:ext cx="2505075" cy="1828800"/>
          </a:xfrm>
          <a:prstGeom prst="rect">
            <a:avLst/>
          </a:prstGeom>
        </p:spPr>
      </p:pic>
    </p:spTree>
    <p:extLst>
      <p:ext uri="{BB962C8B-B14F-4D97-AF65-F5344CB8AC3E}">
        <p14:creationId xmlns:p14="http://schemas.microsoft.com/office/powerpoint/2010/main" val="1689020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Injury Prevention</a:t>
            </a:r>
            <a:endParaRPr lang="en-US" dirty="0"/>
          </a:p>
        </p:txBody>
      </p:sp>
      <p:sp>
        <p:nvSpPr>
          <p:cNvPr id="3" name="Content Placeholder 2"/>
          <p:cNvSpPr>
            <a:spLocks noGrp="1"/>
          </p:cNvSpPr>
          <p:nvPr>
            <p:ph idx="1"/>
          </p:nvPr>
        </p:nvSpPr>
        <p:spPr/>
        <p:txBody>
          <a:bodyPr>
            <a:normAutofit/>
          </a:bodyPr>
          <a:lstStyle/>
          <a:p>
            <a:r>
              <a:rPr lang="en-US" b="1" dirty="0"/>
              <a:t>Play safely.</a:t>
            </a:r>
            <a:r>
              <a:rPr lang="en-US" dirty="0"/>
              <a:t> </a:t>
            </a:r>
            <a:endParaRPr lang="en-US" dirty="0" smtClean="0"/>
          </a:p>
          <a:p>
            <a:endParaRPr lang="en-US" dirty="0" smtClean="0"/>
          </a:p>
          <a:p>
            <a:r>
              <a:rPr lang="en-US" b="1" dirty="0" smtClean="0"/>
              <a:t>Make </a:t>
            </a:r>
            <a:r>
              <a:rPr lang="en-US" b="1" dirty="0"/>
              <a:t>your home safer.</a:t>
            </a:r>
            <a:r>
              <a:rPr lang="en-US" dirty="0"/>
              <a:t> </a:t>
            </a:r>
            <a:endParaRPr lang="en-US" dirty="0" smtClean="0"/>
          </a:p>
          <a:p>
            <a:endParaRPr lang="en-US" dirty="0" smtClean="0"/>
          </a:p>
          <a:p>
            <a:r>
              <a:rPr lang="en-US" b="1" dirty="0" smtClean="0"/>
              <a:t>Keep </a:t>
            </a:r>
            <a:r>
              <a:rPr lang="en-US" b="1" dirty="0"/>
              <a:t>sports safe</a:t>
            </a:r>
            <a:r>
              <a:rPr lang="en-US" b="1" dirty="0" smtClean="0"/>
              <a:t>.</a:t>
            </a:r>
          </a:p>
          <a:p>
            <a:endParaRPr lang="en-US" dirty="0"/>
          </a:p>
          <a:p>
            <a:r>
              <a:rPr lang="en-US" b="1" dirty="0"/>
              <a:t>Supervision is key.</a:t>
            </a:r>
            <a:r>
              <a:rPr lang="en-US" dirty="0"/>
              <a:t> </a:t>
            </a:r>
          </a:p>
        </p:txBody>
      </p:sp>
      <p:pic>
        <p:nvPicPr>
          <p:cNvPr id="5123" name="Picture 3" descr="C:\Users\VHANFLROBINC2\AppData\Local\Microsoft\Windows\Temporary Internet Files\Content.IE5\INYEZK3G\istockphoto_9744841-set-of-children-playing-on-various-playground-equipmen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447800"/>
            <a:ext cx="1737360" cy="145389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VHANFLROBINC2\AppData\Local\Microsoft\Windows\Temporary Internet Files\Content.IE5\IES8O68R\2079355389_bac4669617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0"/>
            <a:ext cx="1854200" cy="1558687"/>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VHANFLROBINC2\AppData\Local\Microsoft\Windows\Temporary Internet Files\Content.IE5\G2MGOUW0\rubon3[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3962400"/>
            <a:ext cx="1497257"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438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429792"/>
            <a:ext cx="4572000" cy="24282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34442"/>
            <a:ext cx="4572000" cy="232508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2170713"/>
            <a:ext cx="4572000" cy="228881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459529"/>
            <a:ext cx="4572000" cy="2398471"/>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0200" y="152400"/>
            <a:ext cx="5387897" cy="53333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44000" cy="2170713"/>
          </a:xfrm>
          <a:prstGeom prst="rect">
            <a:avLst/>
          </a:prstGeom>
        </p:spPr>
      </p:pic>
    </p:spTree>
    <p:extLst>
      <p:ext uri="{BB962C8B-B14F-4D97-AF65-F5344CB8AC3E}">
        <p14:creationId xmlns:p14="http://schemas.microsoft.com/office/powerpoint/2010/main" val="2732905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 Risk Factors</a:t>
            </a:r>
            <a:endParaRPr lang="en-US" dirty="0"/>
          </a:p>
        </p:txBody>
      </p:sp>
      <p:sp>
        <p:nvSpPr>
          <p:cNvPr id="3" name="Content Placeholder 2"/>
          <p:cNvSpPr>
            <a:spLocks noGrp="1"/>
          </p:cNvSpPr>
          <p:nvPr>
            <p:ph idx="1"/>
          </p:nvPr>
        </p:nvSpPr>
        <p:spPr/>
        <p:txBody>
          <a:bodyPr/>
          <a:lstStyle/>
          <a:p>
            <a:pPr marL="0" indent="0">
              <a:buNone/>
            </a:pPr>
            <a:r>
              <a:rPr lang="en-US" dirty="0" smtClean="0"/>
              <a:t>Risk Factor that can</a:t>
            </a:r>
            <a:r>
              <a:rPr lang="en-US" b="1" dirty="0" smtClean="0"/>
              <a:t> NOT </a:t>
            </a:r>
            <a:r>
              <a:rPr lang="en-US" dirty="0" smtClean="0"/>
              <a:t>be changed:</a:t>
            </a:r>
          </a:p>
          <a:p>
            <a:pPr>
              <a:buFont typeface="Wingdings" panose="05000000000000000000" pitchFamily="2" charset="2"/>
              <a:buChar char="Ø"/>
            </a:pPr>
            <a:r>
              <a:rPr lang="en-US" dirty="0" smtClean="0"/>
              <a:t>Age</a:t>
            </a:r>
          </a:p>
          <a:p>
            <a:pPr>
              <a:buFont typeface="Wingdings" panose="05000000000000000000" pitchFamily="2" charset="2"/>
              <a:buChar char="Ø"/>
            </a:pPr>
            <a:r>
              <a:rPr lang="en-US" dirty="0" smtClean="0"/>
              <a:t>Heredity</a:t>
            </a:r>
          </a:p>
          <a:p>
            <a:pPr>
              <a:buFont typeface="Wingdings" panose="05000000000000000000" pitchFamily="2" charset="2"/>
              <a:buChar char="Ø"/>
            </a:pPr>
            <a:r>
              <a:rPr lang="en-US" dirty="0" smtClean="0"/>
              <a:t>Sex</a:t>
            </a:r>
          </a:p>
          <a:p>
            <a:pPr>
              <a:buFont typeface="Wingdings" panose="05000000000000000000" pitchFamily="2" charset="2"/>
              <a:buChar char="Ø"/>
            </a:pPr>
            <a:r>
              <a:rPr lang="en-US" dirty="0" smtClean="0"/>
              <a:t>Race</a:t>
            </a:r>
          </a:p>
          <a:p>
            <a:pPr>
              <a:buFont typeface="Wingdings" panose="05000000000000000000" pitchFamily="2" charset="2"/>
              <a:buChar char="Ø"/>
            </a:pPr>
            <a:r>
              <a:rPr lang="en-US" dirty="0" smtClean="0"/>
              <a:t>Prior history of stroke (TIA)</a:t>
            </a:r>
          </a:p>
          <a:p>
            <a:pPr marL="0" indent="0">
              <a:buNone/>
            </a:pPr>
            <a:endParaRPr lang="en-US" dirty="0"/>
          </a:p>
        </p:txBody>
      </p:sp>
    </p:spTree>
    <p:extLst>
      <p:ext uri="{BB962C8B-B14F-4D97-AF65-F5344CB8AC3E}">
        <p14:creationId xmlns:p14="http://schemas.microsoft.com/office/powerpoint/2010/main" val="818057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 Risk Factors</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pPr marL="0" indent="0">
              <a:buNone/>
            </a:pPr>
            <a:r>
              <a:rPr lang="en-US" dirty="0" smtClean="0"/>
              <a:t>Risk Factors that </a:t>
            </a:r>
            <a:r>
              <a:rPr lang="en-US" b="1" dirty="0" smtClean="0"/>
              <a:t>CAN </a:t>
            </a:r>
            <a:r>
              <a:rPr lang="en-US" dirty="0" smtClean="0"/>
              <a:t>be changed, treated or controlled:</a:t>
            </a:r>
          </a:p>
          <a:p>
            <a:pPr>
              <a:buFont typeface="Wingdings" panose="05000000000000000000" pitchFamily="2" charset="2"/>
              <a:buChar char="Ø"/>
            </a:pPr>
            <a:r>
              <a:rPr lang="en-US" b="1" dirty="0" smtClean="0"/>
              <a:t>High blood pressure</a:t>
            </a:r>
          </a:p>
          <a:p>
            <a:pPr>
              <a:buFont typeface="Wingdings" panose="05000000000000000000" pitchFamily="2" charset="2"/>
              <a:buChar char="Ø"/>
            </a:pPr>
            <a:r>
              <a:rPr lang="en-US" b="1" dirty="0" smtClean="0"/>
              <a:t>Cigarette smoking</a:t>
            </a:r>
          </a:p>
          <a:p>
            <a:pPr>
              <a:buFont typeface="Wingdings" panose="05000000000000000000" pitchFamily="2" charset="2"/>
              <a:buChar char="Ø"/>
            </a:pPr>
            <a:r>
              <a:rPr lang="en-US" b="1" dirty="0" smtClean="0"/>
              <a:t>Diabetes mellitus</a:t>
            </a:r>
          </a:p>
          <a:p>
            <a:pPr>
              <a:buFont typeface="Wingdings" panose="05000000000000000000" pitchFamily="2" charset="2"/>
              <a:buChar char="Ø"/>
            </a:pPr>
            <a:r>
              <a:rPr lang="en-US" b="1" dirty="0" smtClean="0"/>
              <a:t>High blood cholesterol</a:t>
            </a:r>
          </a:p>
          <a:p>
            <a:pPr>
              <a:buFont typeface="Wingdings" panose="05000000000000000000" pitchFamily="2" charset="2"/>
              <a:buChar char="Ø"/>
            </a:pPr>
            <a:r>
              <a:rPr lang="en-US" b="1" dirty="0" smtClean="0"/>
              <a:t>Poor diet</a:t>
            </a:r>
          </a:p>
          <a:p>
            <a:pPr>
              <a:buFont typeface="Wingdings" panose="05000000000000000000" pitchFamily="2" charset="2"/>
              <a:buChar char="Ø"/>
            </a:pPr>
            <a:r>
              <a:rPr lang="en-US" b="1" dirty="0" smtClean="0"/>
              <a:t>Physical inactivity and obesity</a:t>
            </a:r>
          </a:p>
          <a:p>
            <a:pPr>
              <a:buFont typeface="Wingdings" panose="05000000000000000000" pitchFamily="2" charset="2"/>
              <a:buChar char="Ø"/>
            </a:pPr>
            <a:endParaRPr lang="en-US" b="1" dirty="0"/>
          </a:p>
        </p:txBody>
      </p:sp>
    </p:spTree>
    <p:extLst>
      <p:ext uri="{BB962C8B-B14F-4D97-AF65-F5344CB8AC3E}">
        <p14:creationId xmlns:p14="http://schemas.microsoft.com/office/powerpoint/2010/main" val="3425953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 y="1238250"/>
            <a:ext cx="7874000" cy="4381500"/>
          </a:xfrm>
          <a:prstGeom prst="rect">
            <a:avLst/>
          </a:prstGeom>
        </p:spPr>
      </p:pic>
    </p:spTree>
    <p:extLst>
      <p:ext uri="{BB962C8B-B14F-4D97-AF65-F5344CB8AC3E}">
        <p14:creationId xmlns:p14="http://schemas.microsoft.com/office/powerpoint/2010/main" val="3898909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1" y="609600"/>
            <a:ext cx="6781800" cy="5562600"/>
          </a:xfrm>
          <a:prstGeom prst="rect">
            <a:avLst/>
          </a:prstGeom>
        </p:spPr>
      </p:pic>
    </p:spTree>
    <p:extLst>
      <p:ext uri="{BB962C8B-B14F-4D97-AF65-F5344CB8AC3E}">
        <p14:creationId xmlns:p14="http://schemas.microsoft.com/office/powerpoint/2010/main" val="3050016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428750"/>
            <a:ext cx="5231496" cy="350180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6" y="4930555"/>
            <a:ext cx="2275113" cy="189478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4930555"/>
            <a:ext cx="2209800" cy="18947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4930555"/>
            <a:ext cx="2286000" cy="189478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4930555"/>
            <a:ext cx="2362200" cy="189478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1543" y="0"/>
            <a:ext cx="3200400" cy="1428750"/>
          </a:xfrm>
          <a:prstGeom prst="rect">
            <a:avLst/>
          </a:prstGeom>
        </p:spPr>
      </p:pic>
    </p:spTree>
    <p:extLst>
      <p:ext uri="{BB962C8B-B14F-4D97-AF65-F5344CB8AC3E}">
        <p14:creationId xmlns:p14="http://schemas.microsoft.com/office/powerpoint/2010/main" val="2900283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latin typeface="Lucida Handwriting" panose="03010101010101010101" pitchFamily="66" charset="0"/>
              </a:rPr>
              <a:t>The End</a:t>
            </a:r>
            <a:endParaRPr lang="en-US" b="1" i="1" dirty="0">
              <a:latin typeface="Lucida Handwriting" panose="03010101010101010101"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839" y="2325461"/>
            <a:ext cx="2228850" cy="2057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066800"/>
            <a:ext cx="2857500" cy="1371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0830" y="1994807"/>
            <a:ext cx="2812851" cy="14287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600" y="4703990"/>
            <a:ext cx="2505075" cy="1828800"/>
          </a:xfrm>
          <a:prstGeom prst="rect">
            <a:avLst/>
          </a:prstGeom>
        </p:spPr>
      </p:pic>
    </p:spTree>
    <p:extLst>
      <p:ext uri="{BB962C8B-B14F-4D97-AF65-F5344CB8AC3E}">
        <p14:creationId xmlns:p14="http://schemas.microsoft.com/office/powerpoint/2010/main" val="3722348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H20 SMARTZ: DO’S &amp; DON’T</a:t>
            </a:r>
            <a:endParaRPr lang="en-US" dirty="0"/>
          </a:p>
        </p:txBody>
      </p:sp>
      <p:sp>
        <p:nvSpPr>
          <p:cNvPr id="3" name="Content Placeholder 2"/>
          <p:cNvSpPr>
            <a:spLocks noGrp="1"/>
          </p:cNvSpPr>
          <p:nvPr>
            <p:ph idx="1"/>
          </p:nvPr>
        </p:nvSpPr>
        <p:spPr>
          <a:xfrm>
            <a:off x="457200" y="1219200"/>
            <a:ext cx="8229600" cy="4906963"/>
          </a:xfrm>
        </p:spPr>
        <p:txBody>
          <a:bodyPr>
            <a:noAutofit/>
          </a:bodyPr>
          <a:lstStyle/>
          <a:p>
            <a:r>
              <a:rPr lang="en-US" b="1" dirty="0" smtClean="0"/>
              <a:t>DO learn to swim.</a:t>
            </a:r>
            <a:r>
              <a:rPr lang="en-US" dirty="0" smtClean="0"/>
              <a:t> </a:t>
            </a:r>
          </a:p>
          <a:p>
            <a:endParaRPr lang="en-US" dirty="0" smtClean="0"/>
          </a:p>
          <a:p>
            <a:r>
              <a:rPr lang="en-US" b="1" dirty="0" smtClean="0"/>
              <a:t>DO take a friend along</a:t>
            </a:r>
            <a:r>
              <a:rPr lang="en-US" dirty="0" smtClean="0"/>
              <a:t/>
            </a:r>
            <a:br>
              <a:rPr lang="en-US" dirty="0" smtClean="0"/>
            </a:br>
            <a:endParaRPr lang="en-US" dirty="0" smtClean="0"/>
          </a:p>
          <a:p>
            <a:r>
              <a:rPr lang="en-US" b="1" dirty="0" smtClean="0"/>
              <a:t>DO know your limits.</a:t>
            </a:r>
            <a:r>
              <a:rPr lang="en-US" dirty="0" smtClean="0"/>
              <a:t> </a:t>
            </a:r>
            <a:br>
              <a:rPr lang="en-US" dirty="0" smtClean="0"/>
            </a:br>
            <a:endParaRPr lang="en-US" dirty="0" smtClean="0"/>
          </a:p>
          <a:p>
            <a:r>
              <a:rPr lang="en-US" b="1" dirty="0" smtClean="0"/>
              <a:t>DO swim in supervised (watched) areas only</a:t>
            </a:r>
            <a:r>
              <a:rPr lang="en-US" dirty="0" smtClean="0"/>
              <a:t>.</a:t>
            </a:r>
            <a:br>
              <a:rPr lang="en-US" dirty="0" smtClean="0"/>
            </a:br>
            <a:endParaRPr lang="en-US" dirty="0" smtClean="0"/>
          </a:p>
          <a:p>
            <a:r>
              <a:rPr lang="en-US" b="1" dirty="0" smtClean="0"/>
              <a:t>DO wear a life jacket when boating</a:t>
            </a:r>
            <a:r>
              <a:rPr lang="en-US" dirty="0" smtClean="0"/>
              <a:t>. </a:t>
            </a:r>
            <a:br>
              <a:rPr lang="en-US" dirty="0" smtClean="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295400"/>
            <a:ext cx="2143125" cy="3152775"/>
          </a:xfrm>
          <a:prstGeom prst="rect">
            <a:avLst/>
          </a:prstGeom>
        </p:spPr>
      </p:pic>
    </p:spTree>
    <p:extLst>
      <p:ext uri="{BB962C8B-B14F-4D97-AF65-F5344CB8AC3E}">
        <p14:creationId xmlns:p14="http://schemas.microsoft.com/office/powerpoint/2010/main" val="3866123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H20 SMARTZ: DO’S &amp; DON’T</a:t>
            </a:r>
            <a:endParaRPr lang="en-US" dirty="0"/>
          </a:p>
        </p:txBody>
      </p:sp>
      <p:sp>
        <p:nvSpPr>
          <p:cNvPr id="3" name="Content Placeholder 2"/>
          <p:cNvSpPr>
            <a:spLocks noGrp="1"/>
          </p:cNvSpPr>
          <p:nvPr>
            <p:ph idx="1"/>
          </p:nvPr>
        </p:nvSpPr>
        <p:spPr/>
        <p:txBody>
          <a:bodyPr>
            <a:normAutofit lnSpcReduction="10000"/>
          </a:bodyPr>
          <a:lstStyle/>
          <a:p>
            <a:r>
              <a:rPr lang="en-US" b="1" dirty="0" smtClean="0"/>
              <a:t>DO stay alert to currents.</a:t>
            </a:r>
            <a:r>
              <a:rPr lang="en-US" dirty="0" smtClean="0"/>
              <a:t> </a:t>
            </a:r>
            <a:br>
              <a:rPr lang="en-US" dirty="0" smtClean="0"/>
            </a:br>
            <a:endParaRPr lang="en-US" dirty="0" smtClean="0"/>
          </a:p>
          <a:p>
            <a:r>
              <a:rPr lang="en-US" b="1" dirty="0" smtClean="0"/>
              <a:t>DO keep an eye on the weather</a:t>
            </a:r>
            <a:r>
              <a:rPr lang="en-US" dirty="0" smtClean="0"/>
              <a:t/>
            </a:r>
            <a:br>
              <a:rPr lang="en-US" dirty="0" smtClean="0"/>
            </a:br>
            <a:endParaRPr lang="en-US" dirty="0" smtClean="0"/>
          </a:p>
          <a:p>
            <a:r>
              <a:rPr lang="en-US" b="1" dirty="0" smtClean="0"/>
              <a:t>DON'T mess around in the water.</a:t>
            </a:r>
            <a:r>
              <a:rPr lang="en-US" dirty="0" smtClean="0"/>
              <a:t> </a:t>
            </a:r>
            <a:br>
              <a:rPr lang="en-US" dirty="0" smtClean="0"/>
            </a:br>
            <a:endParaRPr lang="en-US" dirty="0" smtClean="0"/>
          </a:p>
          <a:p>
            <a:r>
              <a:rPr lang="en-US" b="1" dirty="0" smtClean="0"/>
              <a:t>DON'T dive into shallow water.</a:t>
            </a:r>
            <a:r>
              <a:rPr lang="en-US" dirty="0" smtClean="0"/>
              <a:t> </a:t>
            </a:r>
            <a:br>
              <a:rPr lang="en-US" dirty="0" smtClean="0"/>
            </a:br>
            <a:endParaRPr lang="en-US" dirty="0" smtClean="0"/>
          </a:p>
          <a:p>
            <a:r>
              <a:rPr lang="en-US" b="1" dirty="0" smtClean="0"/>
              <a:t>DON'T float where you can't swim.</a:t>
            </a:r>
            <a:r>
              <a:rPr lang="en-US" dirty="0" smtClean="0"/>
              <a: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371600"/>
            <a:ext cx="2209800" cy="1323975"/>
          </a:xfrm>
          <a:prstGeom prst="rect">
            <a:avLst/>
          </a:prstGeom>
        </p:spPr>
      </p:pic>
    </p:spTree>
    <p:extLst>
      <p:ext uri="{BB962C8B-B14F-4D97-AF65-F5344CB8AC3E}">
        <p14:creationId xmlns:p14="http://schemas.microsoft.com/office/powerpoint/2010/main" val="4184073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Recreational Water Illnesses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(RWI’s):</a:t>
            </a:r>
          </a:p>
          <a:p>
            <a:r>
              <a:rPr lang="en-US" u="none" strike="noStrike" dirty="0" smtClean="0">
                <a:effectLst/>
              </a:rPr>
              <a:t>gastrointestinal</a:t>
            </a:r>
          </a:p>
          <a:p>
            <a:r>
              <a:rPr lang="en-US" u="none" strike="noStrike" dirty="0" smtClean="0">
                <a:effectLst/>
              </a:rPr>
              <a:t>skin</a:t>
            </a:r>
          </a:p>
          <a:p>
            <a:r>
              <a:rPr lang="en-US" u="none" strike="noStrike" dirty="0" smtClean="0">
                <a:effectLst/>
              </a:rPr>
              <a:t>ear</a:t>
            </a:r>
          </a:p>
          <a:p>
            <a:r>
              <a:rPr lang="en-US" u="none" strike="noStrike" dirty="0" smtClean="0">
                <a:effectLst/>
              </a:rPr>
              <a:t>respiratory</a:t>
            </a:r>
          </a:p>
          <a:p>
            <a:r>
              <a:rPr lang="en-US" u="none" strike="noStrike" dirty="0" smtClean="0">
                <a:effectLst/>
              </a:rPr>
              <a:t> eye</a:t>
            </a:r>
          </a:p>
          <a:p>
            <a:r>
              <a:rPr lang="en-US" u="none" strike="noStrike" dirty="0" smtClean="0">
                <a:effectLst/>
              </a:rPr>
              <a:t> neurologic</a:t>
            </a:r>
          </a:p>
          <a:p>
            <a:r>
              <a:rPr lang="en-US" u="none" strike="noStrike" dirty="0" smtClean="0">
                <a:effectLst/>
              </a:rPr>
              <a:t>wound infections</a:t>
            </a:r>
          </a:p>
          <a:p>
            <a:r>
              <a:rPr lang="en-US" u="none" strike="noStrike" dirty="0" smtClean="0">
                <a:effectLst/>
              </a:rPr>
              <a:t> The most commonly reported RWI is diarrhea.</a:t>
            </a:r>
            <a:endParaRPr lang="en-US" dirty="0" smtClean="0"/>
          </a:p>
          <a:p>
            <a:pPr marL="0" indent="0">
              <a:buNone/>
            </a:pPr>
            <a:endParaRPr lang="en-US" dirty="0"/>
          </a:p>
        </p:txBody>
      </p:sp>
    </p:spTree>
    <p:extLst>
      <p:ext uri="{BB962C8B-B14F-4D97-AF65-F5344CB8AC3E}">
        <p14:creationId xmlns:p14="http://schemas.microsoft.com/office/powerpoint/2010/main" val="2784060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t>Keep the pee, poop, sweat, and dirt out of the water!</a:t>
            </a:r>
          </a:p>
          <a:p>
            <a:r>
              <a:rPr lang="en-US" dirty="0" smtClean="0"/>
              <a:t>Stay out of the water if you have diarrhea.</a:t>
            </a:r>
          </a:p>
          <a:p>
            <a:r>
              <a:rPr lang="en-US" dirty="0" smtClean="0"/>
              <a:t>Shower before you get in the water.</a:t>
            </a:r>
          </a:p>
          <a:p>
            <a:r>
              <a:rPr lang="en-US" dirty="0" smtClean="0"/>
              <a:t>Don’t pee or poop in the water.</a:t>
            </a:r>
          </a:p>
          <a:p>
            <a:r>
              <a:rPr lang="en-US" dirty="0" smtClean="0"/>
              <a:t>Don’t swallow the water.</a:t>
            </a:r>
          </a:p>
          <a:p>
            <a:endParaRPr lang="en-US" dirty="0"/>
          </a:p>
          <a:p>
            <a:pPr marL="0" indent="0">
              <a:buNone/>
            </a:pPr>
            <a:r>
              <a:rPr lang="en-US" b="1" dirty="0" smtClean="0"/>
              <a:t>Every hour—everyone out!</a:t>
            </a:r>
          </a:p>
          <a:p>
            <a:r>
              <a:rPr lang="en-US" dirty="0" smtClean="0"/>
              <a:t>Take kids on bathroom breaks.</a:t>
            </a:r>
          </a:p>
          <a:p>
            <a:r>
              <a:rPr lang="en-US" dirty="0" smtClean="0"/>
              <a:t>Check diapers, and change them in a bathroom or diaper-changing area–not poolside–to keep germs away from the pool.</a:t>
            </a:r>
          </a:p>
          <a:p>
            <a:r>
              <a:rPr lang="en-US" dirty="0" smtClean="0"/>
              <a:t>Reapply sunscreen.</a:t>
            </a:r>
          </a:p>
          <a:p>
            <a:r>
              <a:rPr lang="en-US" dirty="0" smtClean="0"/>
              <a:t>Drink plenty of fluids.</a:t>
            </a:r>
          </a:p>
          <a:p>
            <a:endParaRPr lang="en-US" dirty="0"/>
          </a:p>
        </p:txBody>
      </p:sp>
    </p:spTree>
    <p:extLst>
      <p:ext uri="{BB962C8B-B14F-4D97-AF65-F5344CB8AC3E}">
        <p14:creationId xmlns:p14="http://schemas.microsoft.com/office/powerpoint/2010/main" val="3331841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 Safety</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b="1" dirty="0" smtClean="0">
                <a:effectLst/>
              </a:rPr>
              <a:t>Seek shade.</a:t>
            </a:r>
            <a:r>
              <a:rPr lang="en-US" dirty="0" smtClean="0">
                <a:effectLst/>
              </a:rPr>
              <a:t> </a:t>
            </a:r>
          </a:p>
          <a:p>
            <a:pPr algn="ctr"/>
            <a:endParaRPr lang="en-US" dirty="0" smtClean="0">
              <a:effectLst/>
            </a:endParaRPr>
          </a:p>
          <a:p>
            <a:pPr marL="0" indent="0" algn="ctr">
              <a:buNone/>
            </a:pPr>
            <a:r>
              <a:rPr lang="en-US" b="1" dirty="0" smtClean="0">
                <a:effectLst/>
              </a:rPr>
              <a:t>Cover up.</a:t>
            </a:r>
            <a:r>
              <a:rPr lang="en-US" dirty="0" smtClean="0">
                <a:effectLst/>
              </a:rPr>
              <a:t> </a:t>
            </a:r>
          </a:p>
          <a:p>
            <a:pPr algn="ctr"/>
            <a:endParaRPr lang="en-US" dirty="0" smtClean="0">
              <a:effectLst/>
            </a:endParaRPr>
          </a:p>
          <a:p>
            <a:pPr marL="0" indent="0" algn="ctr">
              <a:buNone/>
            </a:pPr>
            <a:r>
              <a:rPr lang="en-US" b="1" dirty="0" smtClean="0">
                <a:effectLst/>
              </a:rPr>
              <a:t>Get a hat.</a:t>
            </a:r>
            <a:r>
              <a:rPr lang="en-US" dirty="0" smtClean="0">
                <a:effectLst/>
              </a:rPr>
              <a:t> </a:t>
            </a:r>
          </a:p>
          <a:p>
            <a:pPr algn="ctr"/>
            <a:endParaRPr lang="en-US" dirty="0" smtClean="0">
              <a:effectLst/>
            </a:endParaRPr>
          </a:p>
          <a:p>
            <a:pPr marL="0" indent="0" algn="ctr">
              <a:buNone/>
            </a:pPr>
            <a:r>
              <a:rPr lang="en-US" b="1" dirty="0" smtClean="0">
                <a:effectLst/>
              </a:rPr>
              <a:t>      Wear sunglasses.</a:t>
            </a:r>
          </a:p>
          <a:p>
            <a:pPr marL="0" indent="0" algn="ctr">
              <a:buNone/>
            </a:pPr>
            <a:r>
              <a:rPr lang="en-US" dirty="0" smtClean="0">
                <a:effectLst/>
              </a:rPr>
              <a:t> </a:t>
            </a:r>
          </a:p>
          <a:p>
            <a:pPr marL="0" indent="0" algn="ctr">
              <a:buNone/>
            </a:pPr>
            <a:r>
              <a:rPr lang="en-US" b="1" dirty="0" smtClean="0">
                <a:effectLst/>
              </a:rPr>
              <a:t>      Apply sunscreen.</a:t>
            </a:r>
            <a:r>
              <a:rPr lang="en-US" dirty="0" smtClean="0">
                <a:effectLst/>
              </a:rPr>
              <a:t> </a:t>
            </a:r>
            <a:endParaRPr lang="en-US" dirty="0"/>
          </a:p>
        </p:txBody>
      </p:sp>
      <p:pic>
        <p:nvPicPr>
          <p:cNvPr id="1026" name="Picture 2" descr="C:\Users\VHANFLROBINC2\AppData\Local\Microsoft\Windows\Temporary Internet Files\Content.IE5\IES8O68R\15544-illustration-of-an-umbrella-p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451517"/>
            <a:ext cx="685800" cy="86607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VHANFLROBINC2\AppData\Local\Microsoft\Windows\Temporary Internet Files\Content.IE5\INYEZK3G\large-DigitaLink-Blank-T-Shirt-2-66.6-14980[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2438400"/>
            <a:ext cx="7620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VHANFLROBINC2\AppData\Local\Microsoft\Windows\Temporary Internet Files\Content.IE5\INYEZK3G\vector___hat__fedora_by_misteraibo-d4xz37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200" y="3200400"/>
            <a:ext cx="914400" cy="10668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VHANFLROBINC2\AppData\Local\Microsoft\Windows\Temporary Internet Files\Content.IE5\INYEZK3G\Spektre-Sunglasses-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3698" y="4191000"/>
            <a:ext cx="1066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VHANFLROBINC2\AppData\Local\Microsoft\Windows\Temporary Internet Files\Content.IE5\MWLHH085\sunscreen[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4768" y="4875796"/>
            <a:ext cx="713232" cy="1075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43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TOO MUCH            HURTS     </a:t>
            </a:r>
            <a:endParaRPr lang="en-US" dirty="0"/>
          </a:p>
        </p:txBody>
      </p:sp>
      <p:sp>
        <p:nvSpPr>
          <p:cNvPr id="3" name="Content Placeholder 2"/>
          <p:cNvSpPr>
            <a:spLocks noGrp="1"/>
          </p:cNvSpPr>
          <p:nvPr>
            <p:ph idx="1"/>
          </p:nvPr>
        </p:nvSpPr>
        <p:spPr/>
        <p:txBody>
          <a:bodyPr>
            <a:normAutofit/>
          </a:bodyPr>
          <a:lstStyle/>
          <a:p>
            <a:r>
              <a:rPr lang="en-US" sz="4400" b="1" dirty="0" smtClean="0">
                <a:effectLst/>
              </a:rPr>
              <a:t>Turning pink/red</a:t>
            </a:r>
          </a:p>
          <a:p>
            <a:endParaRPr lang="en-US" sz="4400" b="1" dirty="0" smtClean="0">
              <a:effectLst/>
            </a:endParaRPr>
          </a:p>
          <a:p>
            <a:r>
              <a:rPr lang="en-US" sz="4400" b="1" dirty="0" smtClean="0">
                <a:effectLst/>
              </a:rPr>
              <a:t>Tan</a:t>
            </a:r>
          </a:p>
          <a:p>
            <a:endParaRPr lang="en-US" sz="4400" dirty="0" smtClean="0">
              <a:effectLst/>
            </a:endParaRPr>
          </a:p>
          <a:p>
            <a:r>
              <a:rPr lang="en-US" sz="4400" b="1" dirty="0" smtClean="0">
                <a:effectLst/>
              </a:rPr>
              <a:t>Cool and cloudy</a:t>
            </a:r>
            <a:r>
              <a:rPr lang="en-US" sz="4400" dirty="0" smtClean="0">
                <a:effectLst/>
              </a:rPr>
              <a:t> </a:t>
            </a:r>
            <a:endParaRPr lang="en-US" sz="4400" dirty="0"/>
          </a:p>
        </p:txBody>
      </p:sp>
      <p:pic>
        <p:nvPicPr>
          <p:cNvPr id="2050" name="Picture 2" descr="C:\Users\VHANFLROBINC2\AppData\Local\Microsoft\Windows\Temporary Internet Files\Content.IE5\IES8O68R\suncarto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286427"/>
            <a:ext cx="1330694" cy="12287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2133600"/>
            <a:ext cx="2476500" cy="2400300"/>
          </a:xfrm>
          <a:prstGeom prst="rect">
            <a:avLst/>
          </a:prstGeom>
        </p:spPr>
      </p:pic>
    </p:spTree>
    <p:extLst>
      <p:ext uri="{BB962C8B-B14F-4D97-AF65-F5344CB8AC3E}">
        <p14:creationId xmlns:p14="http://schemas.microsoft.com/office/powerpoint/2010/main" val="3113370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Warning signs of </a:t>
            </a:r>
            <a:r>
              <a:rPr lang="en-US" b="1" dirty="0" smtClean="0">
                <a:solidFill>
                  <a:srgbClr val="FF0000"/>
                </a:solidFill>
              </a:rPr>
              <a:t>HEAT</a:t>
            </a:r>
            <a:r>
              <a:rPr lang="en-US" dirty="0" smtClean="0"/>
              <a:t> related illnesses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8323000"/>
              </p:ext>
            </p:extLst>
          </p:nvPr>
        </p:nvGraphicFramePr>
        <p:xfrm>
          <a:off x="762000" y="1143000"/>
          <a:ext cx="5693698" cy="5281435"/>
        </p:xfrm>
        <a:graphic>
          <a:graphicData uri="http://schemas.openxmlformats.org/drawingml/2006/table">
            <a:tbl>
              <a:tblPr/>
              <a:tblGrid>
                <a:gridCol w="2846849"/>
                <a:gridCol w="2846849"/>
              </a:tblGrid>
              <a:tr h="2150953">
                <a:tc>
                  <a:txBody>
                    <a:bodyPr/>
                    <a:lstStyle/>
                    <a:p>
                      <a:r>
                        <a:rPr lang="en-US" sz="1400" b="1" dirty="0">
                          <a:effectLst/>
                        </a:rPr>
                        <a:t>Heat Exhaustion</a:t>
                      </a:r>
                      <a:r>
                        <a:rPr lang="en-US" sz="1400" dirty="0">
                          <a:effectLst/>
                        </a:rPr>
                        <a:t> </a:t>
                      </a:r>
                    </a:p>
                    <a:p>
                      <a:pPr>
                        <a:buFont typeface="Arial"/>
                        <a:buChar char="•"/>
                      </a:pPr>
                      <a:r>
                        <a:rPr lang="en-US" sz="1400" dirty="0">
                          <a:effectLst/>
                        </a:rPr>
                        <a:t>Heavy sweating</a:t>
                      </a:r>
                      <a:br>
                        <a:rPr lang="en-US" sz="1400" dirty="0">
                          <a:effectLst/>
                        </a:rPr>
                      </a:br>
                      <a:endParaRPr lang="en-US" sz="1400" dirty="0">
                        <a:effectLst/>
                      </a:endParaRPr>
                    </a:p>
                    <a:p>
                      <a:pPr>
                        <a:buFont typeface="Arial"/>
                        <a:buChar char="•"/>
                      </a:pPr>
                      <a:r>
                        <a:rPr lang="en-US" sz="1400" dirty="0">
                          <a:effectLst/>
                        </a:rPr>
                        <a:t>Weakness</a:t>
                      </a:r>
                      <a:br>
                        <a:rPr lang="en-US" sz="1400" dirty="0">
                          <a:effectLst/>
                        </a:rPr>
                      </a:br>
                      <a:endParaRPr lang="en-US" sz="1400" dirty="0">
                        <a:effectLst/>
                      </a:endParaRPr>
                    </a:p>
                    <a:p>
                      <a:pPr>
                        <a:buFont typeface="Arial"/>
                        <a:buChar char="•"/>
                      </a:pPr>
                      <a:r>
                        <a:rPr lang="en-US" sz="1400" dirty="0">
                          <a:effectLst/>
                        </a:rPr>
                        <a:t>Cold, pale, and clammy skin</a:t>
                      </a:r>
                      <a:br>
                        <a:rPr lang="en-US" sz="1400" dirty="0">
                          <a:effectLst/>
                        </a:rPr>
                      </a:br>
                      <a:endParaRPr lang="en-US" sz="1400" dirty="0">
                        <a:effectLst/>
                      </a:endParaRPr>
                    </a:p>
                    <a:p>
                      <a:pPr>
                        <a:buFont typeface="Arial"/>
                        <a:buChar char="•"/>
                      </a:pPr>
                      <a:r>
                        <a:rPr lang="en-US" sz="1400" dirty="0">
                          <a:effectLst/>
                        </a:rPr>
                        <a:t>Fast, weak pulse</a:t>
                      </a:r>
                      <a:br>
                        <a:rPr lang="en-US" sz="1400" dirty="0">
                          <a:effectLst/>
                        </a:rPr>
                      </a:br>
                      <a:endParaRPr lang="en-US" sz="1400" dirty="0">
                        <a:effectLst/>
                      </a:endParaRPr>
                    </a:p>
                    <a:p>
                      <a:pPr>
                        <a:buFont typeface="Arial"/>
                        <a:buChar char="•"/>
                      </a:pPr>
                      <a:r>
                        <a:rPr lang="en-US" sz="1400" dirty="0">
                          <a:effectLst/>
                        </a:rPr>
                        <a:t>Nausea or vomiting</a:t>
                      </a:r>
                    </a:p>
                    <a:p>
                      <a:pPr>
                        <a:buFont typeface="Arial"/>
                        <a:buChar char="•"/>
                      </a:pPr>
                      <a:r>
                        <a:rPr lang="en-US" sz="1400" dirty="0" smtClean="0">
                          <a:effectLst/>
                        </a:rPr>
                        <a:t>Fainting</a:t>
                      </a:r>
                    </a:p>
                    <a:p>
                      <a:pPr>
                        <a:buFont typeface="Arial"/>
                        <a:buChar char="•"/>
                      </a:pPr>
                      <a:endParaRPr lang="en-US" sz="1400" dirty="0">
                        <a:effectLst/>
                      </a:endParaRPr>
                    </a:p>
                  </a:txBody>
                  <a:tcPr marL="63263" marR="63263" marT="31632" marB="31632">
                    <a:lnL>
                      <a:noFill/>
                    </a:lnL>
                    <a:lnR>
                      <a:noFill/>
                    </a:lnR>
                    <a:lnT>
                      <a:noFill/>
                    </a:lnT>
                    <a:lnB>
                      <a:noFill/>
                    </a:lnB>
                  </a:tcPr>
                </a:tc>
                <a:tc>
                  <a:txBody>
                    <a:bodyPr/>
                    <a:lstStyle/>
                    <a:p>
                      <a:r>
                        <a:rPr lang="en-US" sz="1400" b="1" dirty="0" smtClean="0">
                          <a:effectLst/>
                        </a:rPr>
                        <a:t>What </a:t>
                      </a:r>
                      <a:r>
                        <a:rPr lang="en-US" sz="1400" b="1" dirty="0">
                          <a:effectLst/>
                        </a:rPr>
                        <a:t>You Should Do:</a:t>
                      </a:r>
                      <a:endParaRPr lang="en-US" sz="1400" dirty="0">
                        <a:effectLst/>
                      </a:endParaRPr>
                    </a:p>
                    <a:p>
                      <a:pPr>
                        <a:buFont typeface="Arial"/>
                        <a:buChar char="•"/>
                      </a:pPr>
                      <a:r>
                        <a:rPr lang="en-US" sz="1400" dirty="0">
                          <a:effectLst/>
                        </a:rPr>
                        <a:t>Move to a cooler location.</a:t>
                      </a:r>
                    </a:p>
                    <a:p>
                      <a:pPr>
                        <a:buFont typeface="Arial"/>
                        <a:buChar char="•"/>
                      </a:pPr>
                      <a:r>
                        <a:rPr lang="en-US" sz="1400" dirty="0">
                          <a:effectLst/>
                        </a:rPr>
                        <a:t>Lie down and loosen your clothing.</a:t>
                      </a:r>
                    </a:p>
                    <a:p>
                      <a:pPr>
                        <a:buFont typeface="Arial"/>
                        <a:buChar char="•"/>
                      </a:pPr>
                      <a:r>
                        <a:rPr lang="en-US" sz="1400" dirty="0">
                          <a:effectLst/>
                        </a:rPr>
                        <a:t>Apply cool, wet cloths to as much of your body as possible.</a:t>
                      </a:r>
                    </a:p>
                    <a:p>
                      <a:pPr>
                        <a:buFont typeface="Arial"/>
                        <a:buChar char="•"/>
                      </a:pPr>
                      <a:r>
                        <a:rPr lang="en-US" sz="1400" dirty="0">
                          <a:effectLst/>
                        </a:rPr>
                        <a:t>Sip water.</a:t>
                      </a:r>
                    </a:p>
                    <a:p>
                      <a:pPr>
                        <a:buFont typeface="Arial"/>
                        <a:buChar char="•"/>
                      </a:pPr>
                      <a:r>
                        <a:rPr lang="en-US" sz="1400" dirty="0">
                          <a:effectLst/>
                        </a:rPr>
                        <a:t>If you have vomited and it continues, seek medical attention immediately.</a:t>
                      </a:r>
                    </a:p>
                  </a:txBody>
                  <a:tcPr marL="63263" marR="63263" marT="31632" marB="31632">
                    <a:lnL>
                      <a:noFill/>
                    </a:lnL>
                    <a:lnR>
                      <a:noFill/>
                    </a:lnR>
                    <a:lnT>
                      <a:noFill/>
                    </a:lnT>
                    <a:lnB>
                      <a:noFill/>
                    </a:lnB>
                  </a:tcPr>
                </a:tc>
              </a:tr>
              <a:tr h="2375010">
                <a:tc>
                  <a:txBody>
                    <a:bodyPr/>
                    <a:lstStyle/>
                    <a:p>
                      <a:r>
                        <a:rPr lang="en-US" sz="1400" b="1">
                          <a:effectLst/>
                        </a:rPr>
                        <a:t>Heat Stroke</a:t>
                      </a:r>
                      <a:r>
                        <a:rPr lang="en-US" sz="1400">
                          <a:effectLst/>
                        </a:rPr>
                        <a:t> </a:t>
                      </a:r>
                    </a:p>
                    <a:p>
                      <a:pPr>
                        <a:buFont typeface="Arial"/>
                        <a:buChar char="•"/>
                      </a:pPr>
                      <a:r>
                        <a:rPr lang="en-US" sz="1400">
                          <a:effectLst/>
                        </a:rPr>
                        <a:t>High body temperature (above 103°F)*</a:t>
                      </a:r>
                      <a:br>
                        <a:rPr lang="en-US" sz="1400">
                          <a:effectLst/>
                        </a:rPr>
                      </a:br>
                      <a:endParaRPr lang="en-US" sz="1400">
                        <a:effectLst/>
                      </a:endParaRPr>
                    </a:p>
                    <a:p>
                      <a:pPr>
                        <a:buFont typeface="Arial"/>
                        <a:buChar char="•"/>
                      </a:pPr>
                      <a:r>
                        <a:rPr lang="en-US" sz="1400">
                          <a:effectLst/>
                        </a:rPr>
                        <a:t>Hot, red, dry or moist skin</a:t>
                      </a:r>
                      <a:br>
                        <a:rPr lang="en-US" sz="1400">
                          <a:effectLst/>
                        </a:rPr>
                      </a:br>
                      <a:endParaRPr lang="en-US" sz="1400">
                        <a:effectLst/>
                      </a:endParaRPr>
                    </a:p>
                    <a:p>
                      <a:pPr>
                        <a:buFont typeface="Arial"/>
                        <a:buChar char="•"/>
                      </a:pPr>
                      <a:r>
                        <a:rPr lang="en-US" sz="1400">
                          <a:effectLst/>
                        </a:rPr>
                        <a:t>Rapid and strong pulse</a:t>
                      </a:r>
                      <a:br>
                        <a:rPr lang="en-US" sz="1400">
                          <a:effectLst/>
                        </a:rPr>
                      </a:br>
                      <a:endParaRPr lang="en-US" sz="1400">
                        <a:effectLst/>
                      </a:endParaRPr>
                    </a:p>
                    <a:p>
                      <a:pPr>
                        <a:buFont typeface="Arial"/>
                        <a:buChar char="•"/>
                      </a:pPr>
                      <a:r>
                        <a:rPr lang="en-US" sz="1400">
                          <a:effectLst/>
                        </a:rPr>
                        <a:t>Possible unconsciousness</a:t>
                      </a:r>
                    </a:p>
                  </a:txBody>
                  <a:tcPr marL="63263" marR="63263" marT="65899" marB="31632">
                    <a:lnL>
                      <a:noFill/>
                    </a:lnL>
                    <a:lnR>
                      <a:noFill/>
                    </a:lnR>
                    <a:lnT>
                      <a:noFill/>
                    </a:lnT>
                    <a:lnB>
                      <a:noFill/>
                    </a:lnB>
                  </a:tcPr>
                </a:tc>
                <a:tc>
                  <a:txBody>
                    <a:bodyPr/>
                    <a:lstStyle/>
                    <a:p>
                      <a:r>
                        <a:rPr lang="en-US" sz="1400" b="1" dirty="0" smtClean="0">
                          <a:effectLst/>
                        </a:rPr>
                        <a:t>What </a:t>
                      </a:r>
                      <a:r>
                        <a:rPr lang="en-US" sz="1400" b="1" dirty="0">
                          <a:effectLst/>
                        </a:rPr>
                        <a:t>You Should Do:</a:t>
                      </a:r>
                      <a:endParaRPr lang="en-US" sz="1400" dirty="0">
                        <a:effectLst/>
                      </a:endParaRPr>
                    </a:p>
                    <a:p>
                      <a:pPr>
                        <a:buFont typeface="Arial"/>
                        <a:buChar char="•"/>
                      </a:pPr>
                      <a:r>
                        <a:rPr lang="en-US" sz="1400" dirty="0">
                          <a:effectLst/>
                        </a:rPr>
                        <a:t>Call 911 immediately — </a:t>
                      </a:r>
                      <a:r>
                        <a:rPr lang="en-US" sz="1400" b="1" dirty="0">
                          <a:effectLst/>
                        </a:rPr>
                        <a:t>this is a medical emergency</a:t>
                      </a:r>
                      <a:r>
                        <a:rPr lang="en-US" sz="1400" dirty="0">
                          <a:effectLst/>
                        </a:rPr>
                        <a:t>.</a:t>
                      </a:r>
                      <a:br>
                        <a:rPr lang="en-US" sz="1400" dirty="0">
                          <a:effectLst/>
                        </a:rPr>
                      </a:br>
                      <a:endParaRPr lang="en-US" sz="1400" dirty="0">
                        <a:effectLst/>
                      </a:endParaRPr>
                    </a:p>
                    <a:p>
                      <a:pPr>
                        <a:buFont typeface="Arial"/>
                        <a:buChar char="•"/>
                      </a:pPr>
                      <a:r>
                        <a:rPr lang="en-US" sz="1400" dirty="0">
                          <a:effectLst/>
                        </a:rPr>
                        <a:t>Move the person to a cooler environment.</a:t>
                      </a:r>
                      <a:br>
                        <a:rPr lang="en-US" sz="1400" dirty="0">
                          <a:effectLst/>
                        </a:rPr>
                      </a:br>
                      <a:endParaRPr lang="en-US" sz="1400" dirty="0">
                        <a:effectLst/>
                      </a:endParaRPr>
                    </a:p>
                    <a:p>
                      <a:pPr>
                        <a:buFont typeface="Arial"/>
                        <a:buChar char="•"/>
                      </a:pPr>
                      <a:r>
                        <a:rPr lang="en-US" sz="1400" dirty="0">
                          <a:effectLst/>
                        </a:rPr>
                        <a:t>Reduce the person's body temperature with cool cloths or even a bath.</a:t>
                      </a:r>
                      <a:br>
                        <a:rPr lang="en-US" sz="1400" dirty="0">
                          <a:effectLst/>
                        </a:rPr>
                      </a:br>
                      <a:endParaRPr lang="en-US" sz="1400" dirty="0">
                        <a:effectLst/>
                      </a:endParaRPr>
                    </a:p>
                    <a:p>
                      <a:pPr>
                        <a:buFont typeface="Arial"/>
                        <a:buChar char="•"/>
                      </a:pPr>
                      <a:r>
                        <a:rPr lang="en-US" sz="1400" dirty="0">
                          <a:effectLst/>
                        </a:rPr>
                        <a:t>Do </a:t>
                      </a:r>
                      <a:r>
                        <a:rPr lang="en-US" sz="1400" b="1" dirty="0">
                          <a:effectLst/>
                        </a:rPr>
                        <a:t>NOT</a:t>
                      </a:r>
                      <a:r>
                        <a:rPr lang="en-US" sz="1400" dirty="0">
                          <a:effectLst/>
                        </a:rPr>
                        <a:t> give fluids.</a:t>
                      </a:r>
                    </a:p>
                  </a:txBody>
                  <a:tcPr marL="63263" marR="63263" marT="65899" marB="31632">
                    <a:lnL>
                      <a:noFill/>
                    </a:lnL>
                    <a:lnR>
                      <a:noFill/>
                    </a:lnR>
                    <a:lnT>
                      <a:noFill/>
                    </a:lnT>
                    <a:lnB>
                      <a:noFill/>
                    </a:lnB>
                  </a:tcPr>
                </a:tc>
              </a:tr>
            </a:tbl>
          </a:graphicData>
        </a:graphic>
      </p:graphicFrame>
      <p:pic>
        <p:nvPicPr>
          <p:cNvPr id="3075" name="Picture 3" descr="C:\Users\VHANFLROBINC2\AppData\Local\Microsoft\Windows\Temporary Internet Files\Content.IE5\G2MGOUW0\Heat-Exhaustion-Symptoms-191x30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905000"/>
            <a:ext cx="18192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350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Insect and Tick Safety </a:t>
            </a:r>
            <a:endParaRPr lang="en-US" dirty="0"/>
          </a:p>
        </p:txBody>
      </p:sp>
      <p:sp>
        <p:nvSpPr>
          <p:cNvPr id="3" name="Content Placeholder 2"/>
          <p:cNvSpPr>
            <a:spLocks noGrp="1"/>
          </p:cNvSpPr>
          <p:nvPr>
            <p:ph idx="1"/>
          </p:nvPr>
        </p:nvSpPr>
        <p:spPr/>
        <p:txBody>
          <a:bodyPr/>
          <a:lstStyle/>
          <a:p>
            <a:r>
              <a:rPr lang="en-US" dirty="0" smtClean="0">
                <a:hlinkClick r:id="rId3"/>
              </a:rPr>
              <a:t>Use an effective insect repellent</a:t>
            </a:r>
            <a:r>
              <a:rPr lang="en-US" dirty="0" smtClean="0"/>
              <a:t> while playing outdoors.</a:t>
            </a:r>
          </a:p>
          <a:p>
            <a:endParaRPr lang="en-US" dirty="0" smtClean="0"/>
          </a:p>
          <a:p>
            <a:r>
              <a:rPr lang="en-US" dirty="0" smtClean="0"/>
              <a:t>Make your backyard a </a:t>
            </a:r>
            <a:r>
              <a:rPr lang="en-US" dirty="0" smtClean="0">
                <a:hlinkClick r:id="rId4"/>
              </a:rPr>
              <a:t>tick-safe zone</a:t>
            </a:r>
            <a:r>
              <a:rPr lang="en-US" dirty="0" smtClean="0"/>
              <a:t>. </a:t>
            </a:r>
          </a:p>
          <a:p>
            <a:endParaRPr lang="en-US" dirty="0" smtClean="0"/>
          </a:p>
          <a:p>
            <a:r>
              <a:rPr lang="en-US" dirty="0" smtClean="0"/>
              <a:t>Check yourself, your children and Pets for ticks. </a:t>
            </a:r>
            <a:endParaRPr lang="en-US" dirty="0"/>
          </a:p>
        </p:txBody>
      </p:sp>
      <p:pic>
        <p:nvPicPr>
          <p:cNvPr id="4099" name="Picture 3" descr="C:\Users\VHANFLROBINC2\AppData\Local\Microsoft\Windows\Temporary Internet Files\Content.IE5\IES8O68R\dog-ticks-illustration-head-3085567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5105400"/>
            <a:ext cx="1335858" cy="12618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VHANFLROBINC2\AppData\Local\Microsoft\Windows\Temporary Internet Files\Content.IE5\MWLHH085\ticks_banner_cdc[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0400" y="457200"/>
            <a:ext cx="1581881" cy="679704"/>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VHANFLROBINC2\AppData\Local\Microsoft\Windows\Temporary Internet Files\Content.IE5\MWLHH085\deet[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1710" y="2209800"/>
            <a:ext cx="848678"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281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777</TotalTime>
  <Words>1527</Words>
  <Application>Microsoft Office PowerPoint</Application>
  <PresentationFormat>On-screen Show (4:3)</PresentationFormat>
  <Paragraphs>184</Paragraphs>
  <Slides>17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Lucida Handwriting</vt:lpstr>
      <vt:lpstr>Wingdings</vt:lpstr>
      <vt:lpstr>Office Theme</vt:lpstr>
      <vt:lpstr>PowerPoint Presentation</vt:lpstr>
      <vt:lpstr>H20 SMARTZ: DO’S &amp; DON’T</vt:lpstr>
      <vt:lpstr>H20 SMARTZ: DO’S &amp; DON’T</vt:lpstr>
      <vt:lpstr>Recreational Water Illnesses</vt:lpstr>
      <vt:lpstr>Prevention</vt:lpstr>
      <vt:lpstr>Sun Safety</vt:lpstr>
      <vt:lpstr>TOO MUCH            HURTS     </vt:lpstr>
      <vt:lpstr>Warning signs of HEAT related illnesses</vt:lpstr>
      <vt:lpstr>Insect and Tick Safety </vt:lpstr>
      <vt:lpstr>Injury Prevention</vt:lpstr>
      <vt:lpstr>PowerPoint Presentation</vt:lpstr>
      <vt:lpstr>Stroke Risk Factors</vt:lpstr>
      <vt:lpstr>Stroke Risk Factors</vt:lpstr>
      <vt:lpstr>PowerPoint Presentation</vt:lpstr>
      <vt:lpstr>PowerPoint Presentation</vt:lpstr>
      <vt:lpstr>PowerPoint Presentation</vt:lpstr>
      <vt:lpstr>The End</vt:lpstr>
    </vt:vector>
  </TitlesOfParts>
  <Company>Veteran Affairs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Chanese</dc:creator>
  <cp:lastModifiedBy>Rodney Gammons</cp:lastModifiedBy>
  <cp:revision>28</cp:revision>
  <dcterms:created xsi:type="dcterms:W3CDTF">2015-05-21T12:48:07Z</dcterms:created>
  <dcterms:modified xsi:type="dcterms:W3CDTF">2015-05-28T17:17:33Z</dcterms:modified>
</cp:coreProperties>
</file>